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96" r:id="rId3"/>
    <p:sldId id="304" r:id="rId4"/>
    <p:sldId id="258" r:id="rId5"/>
    <p:sldId id="259" r:id="rId6"/>
    <p:sldId id="260" r:id="rId7"/>
    <p:sldId id="261" r:id="rId8"/>
    <p:sldId id="262" r:id="rId9"/>
    <p:sldId id="263" r:id="rId10"/>
    <p:sldId id="264" r:id="rId11"/>
    <p:sldId id="265" r:id="rId12"/>
    <p:sldId id="266" r:id="rId13"/>
    <p:sldId id="271" r:id="rId14"/>
    <p:sldId id="272" r:id="rId15"/>
    <p:sldId id="267" r:id="rId16"/>
    <p:sldId id="276" r:id="rId17"/>
    <p:sldId id="297" r:id="rId18"/>
    <p:sldId id="270" r:id="rId19"/>
    <p:sldId id="273" r:id="rId20"/>
    <p:sldId id="281" r:id="rId21"/>
    <p:sldId id="277" r:id="rId22"/>
    <p:sldId id="300" r:id="rId23"/>
    <p:sldId id="301" r:id="rId24"/>
    <p:sldId id="278" r:id="rId25"/>
    <p:sldId id="283" r:id="rId26"/>
    <p:sldId id="284" r:id="rId27"/>
    <p:sldId id="286" r:id="rId28"/>
    <p:sldId id="287" r:id="rId29"/>
    <p:sldId id="306" r:id="rId30"/>
    <p:sldId id="289" r:id="rId31"/>
    <p:sldId id="290" r:id="rId32"/>
    <p:sldId id="291" r:id="rId33"/>
    <p:sldId id="292" r:id="rId34"/>
    <p:sldId id="293" r:id="rId35"/>
    <p:sldId id="294" r:id="rId36"/>
    <p:sldId id="303" r:id="rId37"/>
    <p:sldId id="279" r:id="rId38"/>
    <p:sldId id="299" r:id="rId39"/>
    <p:sldId id="298" r:id="rId40"/>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0414" autoAdjust="0"/>
  </p:normalViewPr>
  <p:slideViewPr>
    <p:cSldViewPr>
      <p:cViewPr>
        <p:scale>
          <a:sx n="60" d="100"/>
          <a:sy n="60" d="100"/>
        </p:scale>
        <p:origin x="-918" y="-138"/>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3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36.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36.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36.wmf"/><Relationship Id="rId5" Type="http://schemas.openxmlformats.org/officeDocument/2006/relationships/image" Target="../media/image58.wmf"/><Relationship Id="rId4" Type="http://schemas.openxmlformats.org/officeDocument/2006/relationships/image" Target="../media/image57.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36.wmf"/><Relationship Id="rId5" Type="http://schemas.openxmlformats.org/officeDocument/2006/relationships/image" Target="../media/image62.wmf"/><Relationship Id="rId4" Type="http://schemas.openxmlformats.org/officeDocument/2006/relationships/image" Target="../media/image61.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3.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36.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36.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36.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36.wmf"/><Relationship Id="rId5" Type="http://schemas.openxmlformats.org/officeDocument/2006/relationships/image" Target="../media/image71.wmf"/><Relationship Id="rId4" Type="http://schemas.openxmlformats.org/officeDocument/2006/relationships/image" Target="../media/image7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36.wmf"/><Relationship Id="rId4" Type="http://schemas.openxmlformats.org/officeDocument/2006/relationships/image" Target="../media/image74.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36.wmf"/><Relationship Id="rId4" Type="http://schemas.openxmlformats.org/officeDocument/2006/relationships/image" Target="../media/image7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D7B590E-7067-494E-9C9E-F4CE7775585E}" type="datetimeFigureOut">
              <a:rPr lang="cs-CZ"/>
              <a:pPr>
                <a:defRPr/>
              </a:pPr>
              <a:t>6.7.2012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84A82A1-FDE6-4EED-8204-D1057E1644C6}" type="slidenum">
              <a:rPr lang="cs-CZ"/>
              <a:pPr>
                <a:defRPr/>
              </a:pPr>
              <a:t>‹#›</a:t>
            </a:fld>
            <a:endParaRPr lang="cs-CZ"/>
          </a:p>
        </p:txBody>
      </p:sp>
    </p:spTree>
    <p:extLst>
      <p:ext uri="{BB962C8B-B14F-4D97-AF65-F5344CB8AC3E}">
        <p14:creationId xmlns:p14="http://schemas.microsoft.com/office/powerpoint/2010/main" val="9824953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TextEdit="1"/>
          </p:cNvSpPr>
          <p:nvPr>
            <p:ph type="sldImg"/>
          </p:nvPr>
        </p:nvSpPr>
        <p:spPr bwMode="auto">
          <a:noFill/>
          <a:ln>
            <a:solidFill>
              <a:srgbClr val="000000"/>
            </a:solidFill>
            <a:miter lim="800000"/>
            <a:headEnd/>
            <a:tailEnd/>
          </a:ln>
        </p:spPr>
      </p:sp>
      <p:sp>
        <p:nvSpPr>
          <p:cNvPr id="12185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378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mtClean="0"/>
              <a:t>Now, let us formulate the inverse problem:  </a:t>
            </a:r>
            <a:endParaRPr lang="cs-CZ" smtClean="0"/>
          </a:p>
          <a:p>
            <a:r>
              <a:rPr lang="cs-CZ" smtClean="0"/>
              <a:t>- </a:t>
            </a:r>
            <a:r>
              <a:rPr lang="en-US" smtClean="0"/>
              <a:t>We have equations of motion of a mechanical system. The question is, if these equations are </a:t>
            </a:r>
            <a:r>
              <a:rPr lang="en-US" i="1" smtClean="0"/>
              <a:t>variational</a:t>
            </a:r>
            <a:r>
              <a:rPr lang="en-US" smtClean="0"/>
              <a:t>, i.e. if they arise from a Lagrangian.</a:t>
            </a:r>
            <a:endParaRPr lang="cs-CZ" smtClean="0"/>
          </a:p>
          <a:p>
            <a:r>
              <a:rPr lang="cs-CZ" smtClean="0"/>
              <a:t>- </a:t>
            </a:r>
            <a:r>
              <a:rPr lang="en-US" smtClean="0"/>
              <a:t>These equations define the so called </a:t>
            </a:r>
            <a:r>
              <a:rPr lang="en-US" i="1" smtClean="0"/>
              <a:t>dynamical form</a:t>
            </a:r>
            <a:r>
              <a:rPr lang="en-US" smtClean="0"/>
              <a:t> on the second prolongation of </a:t>
            </a:r>
            <a:r>
              <a:rPr lang="en-US" i="1" smtClean="0"/>
              <a:t>Y</a:t>
            </a:r>
            <a:r>
              <a:rPr lang="en-US" smtClean="0"/>
              <a:t>. This is the </a:t>
            </a:r>
            <a:r>
              <a:rPr lang="el-GR" i="1" smtClean="0"/>
              <a:t>π</a:t>
            </a:r>
            <a:r>
              <a:rPr lang="en-US" baseline="-25000" smtClean="0"/>
              <a:t>(2,0)</a:t>
            </a:r>
            <a:r>
              <a:rPr lang="en-US" smtClean="0"/>
              <a:t>-horizontal form affine in second derivatives. </a:t>
            </a:r>
            <a:endParaRPr lang="cs-CZ" smtClean="0"/>
          </a:p>
          <a:p>
            <a:r>
              <a:rPr lang="cs-CZ" smtClean="0"/>
              <a:t>- </a:t>
            </a:r>
            <a:r>
              <a:rPr lang="en-US" smtClean="0"/>
              <a:t>There exists a 2-form </a:t>
            </a:r>
            <a:r>
              <a:rPr lang="el-GR" i="1" smtClean="0"/>
              <a:t>α</a:t>
            </a:r>
            <a:r>
              <a:rPr lang="en-US" smtClean="0"/>
              <a:t> on </a:t>
            </a:r>
            <a:r>
              <a:rPr lang="en-US" i="1" smtClean="0"/>
              <a:t>J </a:t>
            </a:r>
            <a:r>
              <a:rPr lang="en-US" baseline="30000" smtClean="0"/>
              <a:t>1</a:t>
            </a:r>
            <a:r>
              <a:rPr lang="en-US" i="1" smtClean="0"/>
              <a:t>Y </a:t>
            </a:r>
            <a:r>
              <a:rPr lang="en-US" smtClean="0"/>
              <a:t>such that its one-contact component is equal to the given dynamical form. Any two forms of the type </a:t>
            </a:r>
            <a:r>
              <a:rPr lang="el-GR" i="1" smtClean="0"/>
              <a:t>α </a:t>
            </a:r>
            <a:r>
              <a:rPr lang="en-US" smtClean="0"/>
              <a:t>differing by a 2-contact 2-form </a:t>
            </a:r>
            <a:r>
              <a:rPr lang="en-US" i="1" smtClean="0"/>
              <a:t>F</a:t>
            </a:r>
            <a:r>
              <a:rPr lang="en-US" smtClean="0"/>
              <a:t> correspond to the same dynamical form. Thus, they can be considered as equivalent. The corresponding equivalence class [</a:t>
            </a:r>
            <a:r>
              <a:rPr lang="el-GR" i="1" smtClean="0"/>
              <a:t>α</a:t>
            </a:r>
            <a:r>
              <a:rPr lang="en-US" smtClean="0"/>
              <a:t>] is called the </a:t>
            </a:r>
            <a:r>
              <a:rPr lang="en-US" i="1" smtClean="0"/>
              <a:t>dynamical system</a:t>
            </a:r>
            <a:r>
              <a:rPr lang="en-US" smtClean="0"/>
              <a:t>. </a:t>
            </a:r>
            <a:endParaRPr lang="cs-CZ" smtClean="0"/>
          </a:p>
          <a:p>
            <a:endParaRPr lang="cs-CZ" smtClean="0"/>
          </a:p>
          <a:p>
            <a:r>
              <a:rPr lang="en-US" smtClean="0"/>
              <a:t>The main theorem concerning the unconstrained inverse problem reads: </a:t>
            </a:r>
            <a:endParaRPr lang="cs-CZ" smtClean="0"/>
          </a:p>
          <a:p>
            <a:r>
              <a:rPr lang="cs-CZ" smtClean="0"/>
              <a:t>- </a:t>
            </a:r>
            <a:r>
              <a:rPr lang="en-US" smtClean="0"/>
              <a:t>A dynamical form </a:t>
            </a:r>
            <a:r>
              <a:rPr lang="en-US" i="1" smtClean="0"/>
              <a:t>E</a:t>
            </a:r>
            <a:r>
              <a:rPr lang="en-US" smtClean="0"/>
              <a:t> is variational, if and only if the associated dynamical system [</a:t>
            </a:r>
            <a:r>
              <a:rPr lang="el-GR" i="1" smtClean="0"/>
              <a:t>α</a:t>
            </a:r>
            <a:r>
              <a:rPr lang="en-US" smtClean="0"/>
              <a:t>] contains a closed representative. Such a representative is unique. </a:t>
            </a:r>
            <a:endParaRPr lang="cs-CZ" smtClean="0"/>
          </a:p>
          <a:p>
            <a:r>
              <a:rPr lang="cs-CZ" smtClean="0"/>
              <a:t>- </a:t>
            </a:r>
            <a:r>
              <a:rPr lang="en-US" smtClean="0"/>
              <a:t>The conditions for zero coefficients of the exterior derivative of </a:t>
            </a:r>
            <a:r>
              <a:rPr lang="el-GR" i="1" smtClean="0"/>
              <a:t>α </a:t>
            </a:r>
            <a:r>
              <a:rPr lang="en-US" smtClean="0"/>
              <a:t>are called the Helmholtz conditions of variationality on coefficients </a:t>
            </a:r>
            <a:r>
              <a:rPr lang="en-US" i="1" smtClean="0"/>
              <a:t>A</a:t>
            </a:r>
            <a:r>
              <a:rPr lang="el-GR" i="1" baseline="-25000" smtClean="0"/>
              <a:t>σ </a:t>
            </a:r>
            <a:r>
              <a:rPr lang="en-US" smtClean="0"/>
              <a:t> and </a:t>
            </a:r>
            <a:r>
              <a:rPr lang="en-US" i="1" smtClean="0"/>
              <a:t>B</a:t>
            </a:r>
            <a:r>
              <a:rPr lang="el-GR" i="1" baseline="-25000" smtClean="0"/>
              <a:t>σν </a:t>
            </a:r>
            <a:r>
              <a:rPr lang="en-US" smtClean="0"/>
              <a:t>.</a:t>
            </a:r>
            <a:endParaRPr lang="cs-CZ" smtClean="0"/>
          </a:p>
          <a:p>
            <a:endParaRPr lang="cs-CZ" smtClean="0"/>
          </a:p>
        </p:txBody>
      </p:sp>
      <p:sp>
        <p:nvSpPr>
          <p:cNvPr id="8909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E0A61B-A279-4DA3-B944-01C028F0B2DB}" type="slidenum">
              <a:rPr lang="cs-CZ"/>
              <a:pPr fontAlgn="base">
                <a:spcBef>
                  <a:spcPct val="0"/>
                </a:spcBef>
                <a:spcAft>
                  <a:spcPct val="0"/>
                </a:spcAft>
                <a:defRPr/>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Zástupný symbol pro obrázek snímku 1"/>
          <p:cNvSpPr>
            <a:spLocks noGrp="1" noRot="1" noChangeAspect="1"/>
          </p:cNvSpPr>
          <p:nvPr>
            <p:ph type="sldImg"/>
          </p:nvPr>
        </p:nvSpPr>
        <p:spPr bwMode="auto">
          <a:noFill/>
          <a:ln>
            <a:solidFill>
              <a:srgbClr val="000000"/>
            </a:solidFill>
            <a:miter lim="800000"/>
            <a:headEnd/>
            <a:tailEnd/>
          </a:ln>
        </p:spPr>
      </p:sp>
      <p:sp>
        <p:nvSpPr>
          <p:cNvPr id="40962"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The Helmholtz conditions are as follows. </a:t>
            </a:r>
            <a:endParaRPr lang="cs-CZ" smtClean="0"/>
          </a:p>
          <a:p>
            <a:r>
              <a:rPr lang="cs-CZ" smtClean="0"/>
              <a:t>- </a:t>
            </a:r>
            <a:r>
              <a:rPr lang="en-US" smtClean="0"/>
              <a:t>The corresponding Lagrangians differ by a trivial Lagrangian. </a:t>
            </a:r>
            <a:endParaRPr lang="cs-CZ" smtClean="0"/>
          </a:p>
          <a:p>
            <a:r>
              <a:rPr lang="cs-CZ" smtClean="0"/>
              <a:t>- </a:t>
            </a:r>
            <a:r>
              <a:rPr lang="en-US" smtClean="0"/>
              <a:t>One of possible Lagrangians is the Vainberg-Tonti Lagrangian constructed directly from coefficients of the dynamical form.</a:t>
            </a:r>
            <a:endParaRPr lang="cs-CZ" smtClean="0"/>
          </a:p>
          <a:p>
            <a:endParaRPr lang="cs-CZ" smtClean="0"/>
          </a:p>
        </p:txBody>
      </p:sp>
      <p:sp>
        <p:nvSpPr>
          <p:cNvPr id="3891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181D3B-5DDD-46B9-9FF7-7B055B2C4F90}" type="slidenum">
              <a:rPr lang="cs-CZ"/>
              <a:pPr fontAlgn="base">
                <a:spcBef>
                  <a:spcPct val="0"/>
                </a:spcBef>
                <a:spcAft>
                  <a:spcPct val="0"/>
                </a:spcAft>
                <a:defRPr/>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440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mtClean="0"/>
              <a:t>Let us now formulate the nonholonomic constraint problem. </a:t>
            </a:r>
            <a:endParaRPr lang="cs-CZ" smtClean="0"/>
          </a:p>
          <a:p>
            <a:r>
              <a:rPr lang="cs-CZ" smtClean="0"/>
              <a:t>- </a:t>
            </a:r>
            <a:r>
              <a:rPr lang="en-US" smtClean="0"/>
              <a:t>The constraint is given by </a:t>
            </a:r>
            <a:r>
              <a:rPr lang="en-US" i="1" smtClean="0"/>
              <a:t>k</a:t>
            </a:r>
            <a:r>
              <a:rPr lang="en-US" smtClean="0"/>
              <a:t> equations </a:t>
            </a:r>
            <a:r>
              <a:rPr lang="en-US" i="1" smtClean="0"/>
              <a:t>f</a:t>
            </a:r>
            <a:r>
              <a:rPr lang="en-US" smtClean="0"/>
              <a:t> </a:t>
            </a:r>
            <a:r>
              <a:rPr lang="en-US" baseline="30000" smtClean="0"/>
              <a:t>i</a:t>
            </a:r>
            <a:r>
              <a:rPr lang="en-US" smtClean="0"/>
              <a:t> =0, with the formerly mentioned rank condition. Thus the constraint can be written in the explicit form. </a:t>
            </a:r>
            <a:endParaRPr lang="cs-CZ" smtClean="0"/>
          </a:p>
          <a:p>
            <a:r>
              <a:rPr lang="cs-CZ" smtClean="0"/>
              <a:t>- </a:t>
            </a:r>
            <a:r>
              <a:rPr lang="en-US" smtClean="0"/>
              <a:t>These explicit equations define the </a:t>
            </a:r>
            <a:r>
              <a:rPr lang="en-US" i="1" smtClean="0"/>
              <a:t>constraint manifold </a:t>
            </a:r>
            <a:r>
              <a:rPr lang="en-US" smtClean="0"/>
              <a:t>Q which is a submanifold of     </a:t>
            </a:r>
            <a:r>
              <a:rPr lang="en-US" i="1" smtClean="0"/>
              <a:t>J</a:t>
            </a:r>
            <a:r>
              <a:rPr lang="en-US" baseline="30000" smtClean="0"/>
              <a:t> 1</a:t>
            </a:r>
            <a:r>
              <a:rPr lang="en-US" i="1" smtClean="0"/>
              <a:t>Y </a:t>
            </a:r>
            <a:r>
              <a:rPr lang="en-US" smtClean="0"/>
              <a:t>. It has the meaning of the evolution space of a nonholonomic mechanical system.  </a:t>
            </a:r>
            <a:endParaRPr lang="cs-CZ" smtClean="0"/>
          </a:p>
          <a:p>
            <a:r>
              <a:rPr lang="cs-CZ" smtClean="0"/>
              <a:t>- </a:t>
            </a:r>
            <a:r>
              <a:rPr lang="en-US" smtClean="0"/>
              <a:t>On the constraint submanifold there is the </a:t>
            </a:r>
            <a:r>
              <a:rPr lang="en-US" i="1" smtClean="0"/>
              <a:t>canonical</a:t>
            </a:r>
            <a:r>
              <a:rPr lang="en-US" smtClean="0"/>
              <a:t> </a:t>
            </a:r>
            <a:r>
              <a:rPr lang="en-US" i="1" smtClean="0"/>
              <a:t>distribution</a:t>
            </a:r>
            <a:r>
              <a:rPr lang="en-US" smtClean="0"/>
              <a:t> </a:t>
            </a:r>
            <a:r>
              <a:rPr lang="en-US" i="1" smtClean="0"/>
              <a:t>C</a:t>
            </a:r>
            <a:r>
              <a:rPr lang="en-US" smtClean="0"/>
              <a:t>. It is annihilated by 1-forms </a:t>
            </a:r>
            <a:r>
              <a:rPr lang="el-GR" i="1" smtClean="0"/>
              <a:t>φ </a:t>
            </a:r>
            <a:r>
              <a:rPr lang="en-US" i="1" baseline="30000" smtClean="0"/>
              <a:t>i</a:t>
            </a:r>
            <a:r>
              <a:rPr lang="en-US" i="1" smtClean="0"/>
              <a:t> . </a:t>
            </a:r>
            <a:r>
              <a:rPr lang="en-US" smtClean="0"/>
              <a:t>In every point </a:t>
            </a:r>
            <a:r>
              <a:rPr lang="en-US" i="1" smtClean="0"/>
              <a:t>z</a:t>
            </a:r>
            <a:r>
              <a:rPr lang="en-US" smtClean="0"/>
              <a:t> of </a:t>
            </a:r>
            <a:r>
              <a:rPr lang="en-US" i="1" smtClean="0"/>
              <a:t>Q </a:t>
            </a:r>
            <a:r>
              <a:rPr lang="en-US" smtClean="0"/>
              <a:t>these annihilators define the vector subspace of the tangent space of </a:t>
            </a:r>
            <a:r>
              <a:rPr lang="en-US" i="1" smtClean="0"/>
              <a:t>Q</a:t>
            </a:r>
            <a:r>
              <a:rPr lang="en-US" smtClean="0"/>
              <a:t> at this point. Its dimension is 2</a:t>
            </a:r>
            <a:r>
              <a:rPr lang="en-US" i="1" smtClean="0"/>
              <a:t>m </a:t>
            </a:r>
            <a:r>
              <a:rPr lang="en-US" smtClean="0"/>
              <a:t>– 2</a:t>
            </a:r>
            <a:r>
              <a:rPr lang="en-US" i="1" smtClean="0"/>
              <a:t>k </a:t>
            </a:r>
            <a:r>
              <a:rPr lang="en-US" smtClean="0"/>
              <a:t>+1. So, the canonical distribution is a subbundle of the tangent bundle of </a:t>
            </a:r>
            <a:r>
              <a:rPr lang="en-US" i="1" smtClean="0"/>
              <a:t>Q</a:t>
            </a:r>
            <a:r>
              <a:rPr lang="en-US" smtClean="0"/>
              <a:t> and its codimension is </a:t>
            </a:r>
            <a:r>
              <a:rPr lang="en-US" i="1" smtClean="0"/>
              <a:t>k</a:t>
            </a:r>
            <a:r>
              <a:rPr lang="en-US" smtClean="0"/>
              <a:t>. </a:t>
            </a:r>
            <a:endParaRPr lang="cs-CZ" smtClean="0"/>
          </a:p>
          <a:p>
            <a:r>
              <a:rPr lang="en-US" smtClean="0"/>
              <a:t>Let us now explain the usual physical approach to equations of motion:</a:t>
            </a:r>
            <a:endParaRPr lang="cs-CZ" smtClean="0"/>
          </a:p>
          <a:p>
            <a:r>
              <a:rPr lang="cs-CZ" smtClean="0"/>
              <a:t>- </a:t>
            </a:r>
            <a:r>
              <a:rPr lang="en-US" smtClean="0"/>
              <a:t>Let [</a:t>
            </a:r>
            <a:r>
              <a:rPr lang="el-GR" i="1" smtClean="0"/>
              <a:t>α</a:t>
            </a:r>
            <a:r>
              <a:rPr lang="en-US" smtClean="0"/>
              <a:t>] be a mechanical system and </a:t>
            </a:r>
            <a:r>
              <a:rPr lang="cs-CZ" i="1" smtClean="0"/>
              <a:t>Φ</a:t>
            </a:r>
            <a:r>
              <a:rPr lang="en-US" smtClean="0"/>
              <a:t> the dynamical type form corresponding to formerly mentioned Chetaev forces. Then [</a:t>
            </a:r>
            <a:r>
              <a:rPr lang="el-GR" i="1" smtClean="0"/>
              <a:t>α</a:t>
            </a:r>
            <a:r>
              <a:rPr lang="el-GR" i="1" baseline="-25000" smtClean="0"/>
              <a:t>Φ</a:t>
            </a:r>
            <a:r>
              <a:rPr lang="en-US" smtClean="0"/>
              <a:t>] =[</a:t>
            </a:r>
            <a:r>
              <a:rPr lang="el-GR" i="1" smtClean="0"/>
              <a:t>α </a:t>
            </a:r>
            <a:r>
              <a:rPr lang="en-US" smtClean="0"/>
              <a:t>– </a:t>
            </a:r>
            <a:r>
              <a:rPr lang="el-GR" i="1" smtClean="0"/>
              <a:t>Φ</a:t>
            </a:r>
            <a:r>
              <a:rPr lang="en-US" smtClean="0"/>
              <a:t>] is the class of equivalent forms modulo 2-contact 2-forms – it is the analogue of the factorization made for unconstrained systems. This class is called </a:t>
            </a:r>
            <a:r>
              <a:rPr lang="en-US" i="1" smtClean="0"/>
              <a:t>deformed mechanical system</a:t>
            </a:r>
            <a:r>
              <a:rPr lang="en-US" smtClean="0"/>
              <a:t>. </a:t>
            </a:r>
            <a:endParaRPr lang="cs-CZ" smtClean="0"/>
          </a:p>
          <a:p>
            <a:r>
              <a:rPr lang="en-US" smtClean="0"/>
              <a:t>- The corresponding equations of motion are the Chetaev equations mentioned in the introduction. Together with constraint equations, they give the mixed system of </a:t>
            </a:r>
            <a:r>
              <a:rPr lang="en-US" i="1" smtClean="0"/>
              <a:t>m</a:t>
            </a:r>
            <a:r>
              <a:rPr lang="en-US" smtClean="0"/>
              <a:t> + </a:t>
            </a:r>
            <a:r>
              <a:rPr lang="en-US" i="1" smtClean="0"/>
              <a:t>k</a:t>
            </a:r>
            <a:r>
              <a:rPr lang="en-US" smtClean="0"/>
              <a:t> equations for </a:t>
            </a:r>
            <a:r>
              <a:rPr lang="en-US" i="1" smtClean="0"/>
              <a:t>m</a:t>
            </a:r>
            <a:r>
              <a:rPr lang="en-US" smtClean="0"/>
              <a:t> components of the trajectory and </a:t>
            </a:r>
            <a:r>
              <a:rPr lang="en-US" i="1" smtClean="0"/>
              <a:t>k</a:t>
            </a:r>
            <a:r>
              <a:rPr lang="en-US" smtClean="0"/>
              <a:t> Lagrange multipliers.</a:t>
            </a:r>
          </a:p>
          <a:p>
            <a:r>
              <a:rPr lang="en-US" smtClean="0"/>
              <a:t>The geometrical approach is as follows:</a:t>
            </a:r>
            <a:endParaRPr lang="cs-CZ" smtClean="0"/>
          </a:p>
          <a:p>
            <a:r>
              <a:rPr lang="cs-CZ" smtClean="0"/>
              <a:t>- </a:t>
            </a:r>
            <a:r>
              <a:rPr lang="en-US" smtClean="0"/>
              <a:t>The constraint submanifold and the canonical distribution define the </a:t>
            </a:r>
            <a:r>
              <a:rPr lang="en-US" i="1" smtClean="0"/>
              <a:t>constraint structure (Q</a:t>
            </a:r>
            <a:r>
              <a:rPr lang="en-US" smtClean="0"/>
              <a:t>, </a:t>
            </a:r>
            <a:r>
              <a:rPr lang="en-US" i="1" smtClean="0"/>
              <a:t>C)</a:t>
            </a:r>
            <a:r>
              <a:rPr lang="en-US" smtClean="0"/>
              <a:t> that is appropriate for very natural geometrical approach. This approach is also very effective for the practical use. It was suggested by Olga Rossi in 1997. The key idea is that as the evolution space of a mechanical system is a priori considered the constraint manifold </a:t>
            </a:r>
            <a:r>
              <a:rPr lang="en-US" i="1" smtClean="0"/>
              <a:t>Q</a:t>
            </a:r>
            <a:r>
              <a:rPr lang="en-US" smtClean="0"/>
              <a:t> instead of </a:t>
            </a:r>
            <a:r>
              <a:rPr lang="en-US" i="1" smtClean="0"/>
              <a:t>J </a:t>
            </a:r>
            <a:r>
              <a:rPr lang="en-US" baseline="30000" smtClean="0"/>
              <a:t>1</a:t>
            </a:r>
            <a:r>
              <a:rPr lang="en-US" i="1" smtClean="0"/>
              <a:t>Y</a:t>
            </a:r>
            <a:r>
              <a:rPr lang="en-US" b="1" i="1" smtClean="0"/>
              <a:t>.</a:t>
            </a:r>
            <a:endParaRPr lang="cs-CZ" smtClean="0"/>
          </a:p>
          <a:p>
            <a:r>
              <a:rPr lang="cs-CZ" smtClean="0"/>
              <a:t>- </a:t>
            </a:r>
            <a:r>
              <a:rPr lang="en-US" smtClean="0"/>
              <a:t>The </a:t>
            </a:r>
            <a:r>
              <a:rPr lang="en-US" i="1" smtClean="0"/>
              <a:t>constrained mechanical system </a:t>
            </a:r>
            <a:r>
              <a:rPr lang="en-US" smtClean="0"/>
              <a:t>[</a:t>
            </a:r>
            <a:r>
              <a:rPr lang="el-GR" i="1" smtClean="0"/>
              <a:t>α</a:t>
            </a:r>
            <a:r>
              <a:rPr lang="en-US" i="1" baseline="-25000" smtClean="0"/>
              <a:t>Q</a:t>
            </a:r>
            <a:r>
              <a:rPr lang="en-US" smtClean="0"/>
              <a:t>] </a:t>
            </a:r>
            <a:r>
              <a:rPr lang="en-US" i="1" smtClean="0"/>
              <a:t>related to </a:t>
            </a:r>
            <a:r>
              <a:rPr lang="en-US" smtClean="0"/>
              <a:t>[</a:t>
            </a:r>
            <a:r>
              <a:rPr lang="el-GR" i="1" smtClean="0"/>
              <a:t>α</a:t>
            </a:r>
            <a:r>
              <a:rPr lang="en-US" smtClean="0"/>
              <a:t>] is defined as the equivalence class obtained by factorization again with respect to 2-contact 2-forms and moreover with respect to the </a:t>
            </a:r>
            <a:r>
              <a:rPr lang="en-US" i="1" smtClean="0"/>
              <a:t>constraint ideal </a:t>
            </a:r>
            <a:r>
              <a:rPr lang="en-US" smtClean="0"/>
              <a:t>(forms generated by </a:t>
            </a:r>
            <a:r>
              <a:rPr lang="en-US" i="1" smtClean="0"/>
              <a:t>C</a:t>
            </a:r>
            <a:r>
              <a:rPr lang="en-US" i="1" baseline="30000" smtClean="0"/>
              <a:t>0</a:t>
            </a:r>
            <a:r>
              <a:rPr lang="en-US" smtClean="0"/>
              <a:t>).  This “additional” factorization is, briefly speaking, due to the already mentioned fact that the evolution space of the constrained mechanical system is the constraint manifold </a:t>
            </a:r>
            <a:r>
              <a:rPr lang="en-US" i="1" smtClean="0"/>
              <a:t>Q</a:t>
            </a:r>
            <a:r>
              <a:rPr lang="en-US" smtClean="0"/>
              <a:t>, and thus the admissible variations are given by vector fields belonging to the canonical distribution </a:t>
            </a:r>
            <a:r>
              <a:rPr lang="en-US" i="1" smtClean="0"/>
              <a:t>C</a:t>
            </a:r>
            <a:r>
              <a:rPr lang="en-US" smtClean="0"/>
              <a:t> . These vector fields are annihilated by forms generating the constraint ideal. </a:t>
            </a:r>
            <a:r>
              <a:rPr lang="cs-CZ" smtClean="0"/>
              <a:t>- </a:t>
            </a:r>
            <a:r>
              <a:rPr lang="en-US" smtClean="0"/>
              <a:t>This means that forms belonging to the constraint ideal will not contribute to the dynamics of the studied mechanical system.</a:t>
            </a:r>
            <a:endParaRPr lang="cs-CZ" smtClean="0"/>
          </a:p>
          <a:p>
            <a:r>
              <a:rPr lang="cs-CZ" smtClean="0"/>
              <a:t>- </a:t>
            </a:r>
            <a:r>
              <a:rPr lang="en-US" smtClean="0"/>
              <a:t>The geometrical approach leads to </a:t>
            </a:r>
            <a:r>
              <a:rPr lang="en-US" i="1" smtClean="0"/>
              <a:t>reduced equations </a:t>
            </a:r>
            <a:r>
              <a:rPr lang="en-US" smtClean="0"/>
              <a:t>– the system of </a:t>
            </a:r>
            <a:r>
              <a:rPr lang="en-US" i="1" smtClean="0"/>
              <a:t>k</a:t>
            </a:r>
            <a:r>
              <a:rPr lang="en-US" smtClean="0"/>
              <a:t> 1</a:t>
            </a:r>
            <a:r>
              <a:rPr lang="en-US" baseline="30000" smtClean="0"/>
              <a:t>st</a:t>
            </a:r>
            <a:r>
              <a:rPr lang="en-US" smtClean="0"/>
              <a:t> order ODE (constraint) and </a:t>
            </a:r>
            <a:r>
              <a:rPr lang="en-US" i="1" smtClean="0"/>
              <a:t>m</a:t>
            </a:r>
            <a:r>
              <a:rPr lang="en-US" smtClean="0"/>
              <a:t> – </a:t>
            </a:r>
            <a:r>
              <a:rPr lang="en-US" i="1" smtClean="0"/>
              <a:t>k </a:t>
            </a:r>
            <a:r>
              <a:rPr lang="en-US" smtClean="0"/>
              <a:t>second order ODE (reduced equations of motion) for </a:t>
            </a:r>
            <a:r>
              <a:rPr lang="en-US" i="1" smtClean="0"/>
              <a:t>m</a:t>
            </a:r>
            <a:r>
              <a:rPr lang="en-US" smtClean="0"/>
              <a:t> components of the trajectory of the system. </a:t>
            </a:r>
            <a:endParaRPr lang="cs-CZ" smtClean="0"/>
          </a:p>
          <a:p>
            <a:r>
              <a:rPr lang="cs-CZ" smtClean="0"/>
              <a:t>- </a:t>
            </a:r>
            <a:r>
              <a:rPr lang="en-US" smtClean="0"/>
              <a:t>Comparing the geometrical approach with the physical one we can say that the canonical distribution represents a generalization of the D’Alembert principle for arbitrary constraints. Generators of the canonical distribution correspond to virtual displacements appearing in D’Alembert principle.    </a:t>
            </a:r>
            <a:endParaRPr lang="cs-CZ" smtClean="0"/>
          </a:p>
          <a:p>
            <a:pPr eaLnBrk="1" hangingPunct="1">
              <a:spcBef>
                <a:spcPct val="0"/>
              </a:spcBef>
            </a:pPr>
            <a:endParaRPr lang="cs-CZ" i="1" smtClean="0"/>
          </a:p>
        </p:txBody>
      </p:sp>
      <p:sp>
        <p:nvSpPr>
          <p:cNvPr id="419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D454A8-005E-4F72-B907-1B3A3137E1A4}" type="slidenum">
              <a:rPr lang="cs-CZ"/>
              <a:pPr fontAlgn="base">
                <a:spcBef>
                  <a:spcPct val="0"/>
                </a:spcBef>
                <a:spcAft>
                  <a:spcPct val="0"/>
                </a:spcAft>
                <a:defRPr/>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Zástupný symbol pro obrázek snímku 1"/>
          <p:cNvSpPr>
            <a:spLocks noGrp="1" noRot="1" noChangeAspect="1"/>
          </p:cNvSpPr>
          <p:nvPr>
            <p:ph type="sldImg"/>
          </p:nvPr>
        </p:nvSpPr>
        <p:spPr bwMode="auto">
          <a:noFill/>
          <a:ln>
            <a:solidFill>
              <a:srgbClr val="000000"/>
            </a:solidFill>
            <a:miter lim="800000"/>
            <a:headEnd/>
            <a:tailEnd/>
          </a:ln>
        </p:spPr>
      </p:sp>
      <p:sp>
        <p:nvSpPr>
          <p:cNvPr id="4710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we present some relations useful for calculus on </a:t>
            </a:r>
            <a:r>
              <a:rPr lang="en-US" i="1" smtClean="0"/>
              <a:t>Q</a:t>
            </a:r>
            <a:r>
              <a:rPr lang="en-US" smtClean="0"/>
              <a:t>, especially constraint derivative operators.</a:t>
            </a:r>
            <a:endParaRPr lang="cs-CZ" smtClean="0"/>
          </a:p>
          <a:p>
            <a:pPr eaLnBrk="1" hangingPunct="1">
              <a:spcBef>
                <a:spcPct val="0"/>
              </a:spcBef>
            </a:pPr>
            <a:endParaRPr lang="cs-CZ" smtClean="0"/>
          </a:p>
        </p:txBody>
      </p:sp>
      <p:sp>
        <p:nvSpPr>
          <p:cNvPr id="4505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081BF8-DF8C-4AE9-81F5-AD1DF13B77E5}" type="slidenum">
              <a:rPr lang="cs-CZ"/>
              <a:pPr fontAlgn="base">
                <a:spcBef>
                  <a:spcPct val="0"/>
                </a:spcBef>
                <a:spcAft>
                  <a:spcPct val="0"/>
                </a:spcAft>
                <a:defRPr/>
              </a:pPr>
              <a:t>13</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501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relations define constraint Euler-Lagrange operators. Note that constraint derivative operators can be formally considered as vector fields generating the canonical distribution. The vector fields belonging to the canonical distribution are called </a:t>
            </a:r>
            <a:r>
              <a:rPr lang="en-US" i="1" smtClean="0"/>
              <a:t>Chetaev vector fields</a:t>
            </a:r>
            <a:r>
              <a:rPr lang="en-US" smtClean="0"/>
              <a:t>. </a:t>
            </a:r>
            <a:endParaRPr lang="cs-CZ" smtClean="0"/>
          </a:p>
          <a:p>
            <a:pPr eaLnBrk="1" hangingPunct="1">
              <a:spcBef>
                <a:spcPct val="0"/>
              </a:spcBef>
            </a:pPr>
            <a:endParaRPr lang="cs-CZ" smtClean="0"/>
          </a:p>
        </p:txBody>
      </p:sp>
      <p:sp>
        <p:nvSpPr>
          <p:cNvPr id="4813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88D9F1-1B5B-4D9D-9AB4-7F10504EEC42}" type="slidenum">
              <a:rPr lang="cs-CZ"/>
              <a:pPr fontAlgn="base">
                <a:spcBef>
                  <a:spcPct val="0"/>
                </a:spcBef>
                <a:spcAft>
                  <a:spcPct val="0"/>
                </a:spcAft>
                <a:defRPr/>
              </a:pPr>
              <a:t>14</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Zástupný symbol pro obrázek snímku 1"/>
          <p:cNvSpPr>
            <a:spLocks noGrp="1" noRot="1" noChangeAspect="1"/>
          </p:cNvSpPr>
          <p:nvPr>
            <p:ph type="sldImg"/>
          </p:nvPr>
        </p:nvSpPr>
        <p:spPr bwMode="auto">
          <a:noFill/>
          <a:ln>
            <a:solidFill>
              <a:srgbClr val="000000"/>
            </a:solidFill>
            <a:miter lim="800000"/>
            <a:headEnd/>
            <a:tailEnd/>
          </a:ln>
        </p:spPr>
      </p:sp>
      <p:sp>
        <p:nvSpPr>
          <p:cNvPr id="5325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The geometrical expression for equations of motion of a nonholonomic system, i.e. equations for paths of [</a:t>
            </a:r>
            <a:r>
              <a:rPr lang="el-GR" i="1" smtClean="0"/>
              <a:t>α</a:t>
            </a:r>
            <a:r>
              <a:rPr lang="en-US" i="1" baseline="-25000" smtClean="0"/>
              <a:t>Q</a:t>
            </a:r>
            <a:r>
              <a:rPr lang="en-US" smtClean="0"/>
              <a:t>] is formally analogous to that well-known for unconstrained cases. Vector fields in the definition are vertical Chetaev fields. </a:t>
            </a:r>
            <a:endParaRPr lang="cs-CZ" smtClean="0"/>
          </a:p>
          <a:p>
            <a:r>
              <a:rPr lang="cs-CZ" smtClean="0"/>
              <a:t>- </a:t>
            </a:r>
            <a:r>
              <a:rPr lang="en-US" smtClean="0"/>
              <a:t>In coordinates we can express the equations of motion as follows: (bar{</a:t>
            </a:r>
            <a:r>
              <a:rPr lang="en-US" i="1" smtClean="0"/>
              <a:t>A</a:t>
            </a:r>
            <a:r>
              <a:rPr lang="en-US" smtClean="0"/>
              <a:t>}</a:t>
            </a:r>
            <a:r>
              <a:rPr lang="en-US" i="1" baseline="-25000" smtClean="0"/>
              <a:t>l</a:t>
            </a:r>
            <a:r>
              <a:rPr lang="en-US" smtClean="0"/>
              <a:t>  + bar</a:t>
            </a:r>
            <a:r>
              <a:rPr lang="en-US" i="1" smtClean="0"/>
              <a:t>{B}</a:t>
            </a:r>
            <a:r>
              <a:rPr lang="en-US" i="1" baseline="-25000" smtClean="0"/>
              <a:t>ls</a:t>
            </a:r>
            <a:r>
              <a:rPr lang="en-US" smtClean="0"/>
              <a:t>)◦ </a:t>
            </a:r>
            <a:r>
              <a:rPr lang="en-US" i="1" smtClean="0"/>
              <a:t>J </a:t>
            </a:r>
            <a:r>
              <a:rPr lang="en-US" baseline="30000" smtClean="0"/>
              <a:t>2</a:t>
            </a:r>
            <a:r>
              <a:rPr lang="el-GR" i="1" smtClean="0"/>
              <a:t>γ</a:t>
            </a:r>
            <a:r>
              <a:rPr lang="en-US" i="1" smtClean="0"/>
              <a:t>  </a:t>
            </a:r>
            <a:r>
              <a:rPr lang="en-US" smtClean="0"/>
              <a:t>= 0</a:t>
            </a:r>
            <a:r>
              <a:rPr lang="en-US" i="1" smtClean="0"/>
              <a:t>.  </a:t>
            </a:r>
            <a:r>
              <a:rPr lang="en-US" smtClean="0"/>
              <a:t>The coefficients are given by coefficients of unconstrained equations and by the constraint. Einstein summation is used over all repeating indices.</a:t>
            </a:r>
            <a:endParaRPr lang="cs-CZ" smtClean="0"/>
          </a:p>
          <a:p>
            <a:pPr eaLnBrk="1" hangingPunct="1">
              <a:spcBef>
                <a:spcPct val="0"/>
              </a:spcBef>
            </a:pPr>
            <a:endParaRPr lang="cs-CZ" i="1" smtClean="0"/>
          </a:p>
        </p:txBody>
      </p:sp>
      <p:sp>
        <p:nvSpPr>
          <p:cNvPr id="5120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D20B87-2615-412F-99D5-2020C8FF8F10}" type="slidenum">
              <a:rPr lang="cs-CZ"/>
              <a:pPr fontAlgn="base">
                <a:spcBef>
                  <a:spcPct val="0"/>
                </a:spcBef>
                <a:spcAft>
                  <a:spcPct val="0"/>
                </a:spcAft>
                <a:defRPr/>
              </a:pPr>
              <a:t>15</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Zástupný symbol pro obrázek snímku 1"/>
          <p:cNvSpPr>
            <a:spLocks noGrp="1" noRot="1" noChangeAspect="1"/>
          </p:cNvSpPr>
          <p:nvPr>
            <p:ph type="sldImg"/>
          </p:nvPr>
        </p:nvSpPr>
        <p:spPr bwMode="auto">
          <a:noFill/>
          <a:ln>
            <a:solidFill>
              <a:srgbClr val="000000"/>
            </a:solidFill>
            <a:miter lim="800000"/>
            <a:headEnd/>
            <a:tailEnd/>
          </a:ln>
        </p:spPr>
      </p:sp>
      <p:sp>
        <p:nvSpPr>
          <p:cNvPr id="5529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Suppose that the initial unconstrained system is variational. Then the reduced equations can be expressed by constraint Euler-Lagrange operators. There occur </a:t>
            </a:r>
            <a:r>
              <a:rPr lang="en-US" i="1" smtClean="0"/>
              <a:t>k</a:t>
            </a:r>
            <a:r>
              <a:rPr lang="en-US" smtClean="0"/>
              <a:t> + 1 functions derived from the unconstrained Lagrangian with help of the canonical embedding iota. Later we shall see the meaning of these functions in the context of constrained Lagrangian.</a:t>
            </a:r>
            <a:endParaRPr lang="cs-CZ" smtClean="0"/>
          </a:p>
          <a:p>
            <a:pPr eaLnBrk="1" hangingPunct="1">
              <a:spcBef>
                <a:spcPct val="0"/>
              </a:spcBef>
            </a:pPr>
            <a:endParaRPr lang="cs-CZ" smtClean="0"/>
          </a:p>
        </p:txBody>
      </p:sp>
      <p:sp>
        <p:nvSpPr>
          <p:cNvPr id="5427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D42496-9D1D-4133-9200-31CE89BA2FA9}" type="slidenum">
              <a:rPr lang="cs-CZ"/>
              <a:pPr fontAlgn="base">
                <a:spcBef>
                  <a:spcPct val="0"/>
                </a:spcBef>
                <a:spcAft>
                  <a:spcPct val="0"/>
                </a:spcAft>
                <a:defRPr/>
              </a:pPr>
              <a:t>16</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573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Now we formulate the inverse variational problem for nonholonomic mechanical systems. We use the definition of a variational constrained system that is “practical” for calculations: “A constrained mechanical system [</a:t>
            </a:r>
            <a:r>
              <a:rPr lang="en-US" i="1" smtClean="0"/>
              <a:t>α</a:t>
            </a:r>
            <a:r>
              <a:rPr lang="en-US" i="1" baseline="-25000" smtClean="0"/>
              <a:t>Q</a:t>
            </a:r>
            <a:r>
              <a:rPr lang="en-US" smtClean="0"/>
              <a:t>] is called </a:t>
            </a:r>
            <a:r>
              <a:rPr lang="en-US" i="1" smtClean="0"/>
              <a:t>constraint variational</a:t>
            </a:r>
            <a:r>
              <a:rPr lang="en-US" smtClean="0"/>
              <a:t>, if it contains a closed representative.: This definition is consistent with the nonholonomic variational principle. This means that formulating the definition of the constraint variational system following the nonholonomic variational principle we could prove that the nonholonomic mechanical system is </a:t>
            </a:r>
            <a:r>
              <a:rPr lang="en-US" i="1" smtClean="0"/>
              <a:t>constraint variational </a:t>
            </a:r>
            <a:r>
              <a:rPr lang="en-US" smtClean="0"/>
              <a:t>if and only if it contains a closed representative. Differently from the unconstrained inverse problem this closed representative is not unique. </a:t>
            </a:r>
            <a:endParaRPr lang="cs-CZ" smtClean="0"/>
          </a:p>
          <a:p>
            <a:pPr eaLnBrk="1" hangingPunct="1">
              <a:spcBef>
                <a:spcPct val="0"/>
              </a:spcBef>
            </a:pPr>
            <a:endParaRPr lang="cs-CZ" smtClean="0"/>
          </a:p>
        </p:txBody>
      </p:sp>
      <p:sp>
        <p:nvSpPr>
          <p:cNvPr id="563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C8284C-67B2-4714-9023-A6A65DCE1DE3}" type="slidenum">
              <a:rPr lang="cs-CZ"/>
              <a:pPr fontAlgn="base">
                <a:spcBef>
                  <a:spcPct val="0"/>
                </a:spcBef>
                <a:spcAft>
                  <a:spcPct val="0"/>
                </a:spcAft>
                <a:defRPr/>
              </a:pPr>
              <a:t>17</a:t>
            </a:fld>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Zástupný symbol pro obrázek snímku 1"/>
          <p:cNvSpPr>
            <a:spLocks noGrp="1" noRot="1" noChangeAspect="1"/>
          </p:cNvSpPr>
          <p:nvPr>
            <p:ph type="sldImg"/>
          </p:nvPr>
        </p:nvSpPr>
        <p:spPr bwMode="auto">
          <a:noFill/>
          <a:ln>
            <a:solidFill>
              <a:srgbClr val="000000"/>
            </a:solidFill>
            <a:miter lim="800000"/>
            <a:headEnd/>
            <a:tailEnd/>
          </a:ln>
        </p:spPr>
      </p:sp>
      <p:sp>
        <p:nvSpPr>
          <p:cNvPr id="60418"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If there exists a closed representative in the class  [</a:t>
            </a:r>
            <a:r>
              <a:rPr lang="el-GR" i="1" smtClean="0"/>
              <a:t>α</a:t>
            </a:r>
            <a:r>
              <a:rPr lang="en-US" i="1" baseline="-25000" smtClean="0"/>
              <a:t>Q</a:t>
            </a:r>
            <a:r>
              <a:rPr lang="en-US" smtClean="0"/>
              <a:t>] the functions </a:t>
            </a:r>
            <a:r>
              <a:rPr lang="en-US" i="1" smtClean="0"/>
              <a:t>b</a:t>
            </a:r>
            <a:r>
              <a:rPr lang="en-US" i="1" baseline="-25000" smtClean="0"/>
              <a:t>i , </a:t>
            </a:r>
            <a:r>
              <a:rPr lang="en-US" i="1" smtClean="0"/>
              <a:t>b</a:t>
            </a:r>
            <a:r>
              <a:rPr lang="en-US" i="1" baseline="-25000" smtClean="0"/>
              <a:t>il ,  </a:t>
            </a:r>
            <a:r>
              <a:rPr lang="en-US" i="1" smtClean="0"/>
              <a:t>c</a:t>
            </a:r>
            <a:r>
              <a:rPr lang="en-US" i="1" baseline="-25000" smtClean="0"/>
              <a:t>il ,   </a:t>
            </a:r>
            <a:r>
              <a:rPr lang="en-US" i="1" smtClean="0"/>
              <a:t>γ</a:t>
            </a:r>
            <a:r>
              <a:rPr lang="en-US" i="1" baseline="-25000" smtClean="0"/>
              <a:t>ij  </a:t>
            </a:r>
            <a:r>
              <a:rPr lang="en-US" i="1" smtClean="0"/>
              <a:t> </a:t>
            </a:r>
            <a:r>
              <a:rPr lang="en-US" smtClean="0"/>
              <a:t>(defined on </a:t>
            </a:r>
            <a:r>
              <a:rPr lang="en-US" i="1" smtClean="0"/>
              <a:t>Q </a:t>
            </a:r>
            <a:r>
              <a:rPr lang="en-US" smtClean="0"/>
              <a:t>) are closely connected with the corresponding constraint Lagrangian.</a:t>
            </a:r>
            <a:endParaRPr lang="cs-CZ" smtClean="0"/>
          </a:p>
          <a:p>
            <a:r>
              <a:rPr lang="cs-CZ" smtClean="0"/>
              <a:t>- </a:t>
            </a:r>
            <a:r>
              <a:rPr lang="en-US" smtClean="0"/>
              <a:t>The constraint Lagrangian is given not by a unique function as for unconstrained systems, but by </a:t>
            </a:r>
            <a:r>
              <a:rPr lang="en-US" i="1" smtClean="0"/>
              <a:t>k</a:t>
            </a:r>
            <a:r>
              <a:rPr lang="en-US" smtClean="0"/>
              <a:t> + 1 functions </a:t>
            </a:r>
            <a:r>
              <a:rPr lang="en-US" i="1" smtClean="0"/>
              <a:t>L</a:t>
            </a:r>
            <a:r>
              <a:rPr lang="en-US" baseline="-25000" smtClean="0"/>
              <a:t>0</a:t>
            </a:r>
            <a:r>
              <a:rPr lang="en-US" smtClean="0"/>
              <a:t>,</a:t>
            </a:r>
            <a:r>
              <a:rPr lang="en-US" baseline="-25000" smtClean="0"/>
              <a:t>  </a:t>
            </a:r>
            <a:r>
              <a:rPr lang="en-US" i="1" smtClean="0"/>
              <a:t>L</a:t>
            </a:r>
            <a:r>
              <a:rPr lang="en-US" i="1" baseline="-25000" smtClean="0"/>
              <a:t>i  </a:t>
            </a:r>
            <a:r>
              <a:rPr lang="en-US" smtClean="0"/>
              <a:t>defined on the constraint manifold </a:t>
            </a:r>
            <a:r>
              <a:rPr lang="en-US" i="1" smtClean="0"/>
              <a:t>Q</a:t>
            </a:r>
            <a:r>
              <a:rPr lang="en-US" smtClean="0"/>
              <a:t>.  </a:t>
            </a:r>
            <a:r>
              <a:rPr lang="el-GR" i="1" smtClean="0"/>
              <a:t>ρ </a:t>
            </a:r>
            <a:r>
              <a:rPr lang="en-US" smtClean="0"/>
              <a:t>is</a:t>
            </a:r>
            <a:r>
              <a:rPr lang="en-US" i="1" smtClean="0"/>
              <a:t> </a:t>
            </a:r>
            <a:r>
              <a:rPr lang="en-US" smtClean="0"/>
              <a:t>the local 1-form, its exterior derivative is equal to the closed representative bar{</a:t>
            </a:r>
            <a:r>
              <a:rPr lang="el-GR" i="1" smtClean="0"/>
              <a:t>α</a:t>
            </a:r>
            <a:r>
              <a:rPr lang="en-US" smtClean="0"/>
              <a:t>} . </a:t>
            </a:r>
            <a:endParaRPr lang="cs-CZ" smtClean="0"/>
          </a:p>
          <a:p>
            <a:r>
              <a:rPr lang="cs-CZ" smtClean="0"/>
              <a:t>- </a:t>
            </a:r>
            <a:r>
              <a:rPr lang="en-US" smtClean="0"/>
              <a:t>The reduced equations can be constructed from functions </a:t>
            </a:r>
            <a:r>
              <a:rPr lang="en-US" i="1" smtClean="0"/>
              <a:t>L</a:t>
            </a:r>
            <a:r>
              <a:rPr lang="en-US" baseline="-25000" smtClean="0"/>
              <a:t>0</a:t>
            </a:r>
            <a:r>
              <a:rPr lang="en-US" smtClean="0"/>
              <a:t>,</a:t>
            </a:r>
            <a:r>
              <a:rPr lang="en-US" baseline="-25000" smtClean="0"/>
              <a:t>  </a:t>
            </a:r>
            <a:r>
              <a:rPr lang="en-US" i="1" smtClean="0"/>
              <a:t>L</a:t>
            </a:r>
            <a:r>
              <a:rPr lang="en-US" i="1" baseline="-25000" smtClean="0"/>
              <a:t>i  </a:t>
            </a:r>
            <a:r>
              <a:rPr lang="en-US" smtClean="0"/>
              <a:t>and the constraint. </a:t>
            </a:r>
            <a:endParaRPr lang="cs-CZ" smtClean="0"/>
          </a:p>
          <a:p>
            <a:r>
              <a:rPr lang="cs-CZ" smtClean="0"/>
              <a:t>- </a:t>
            </a:r>
            <a:r>
              <a:rPr lang="en-US" smtClean="0"/>
              <a:t>If the initial unconstrained system is Lagrangian, then functions </a:t>
            </a:r>
            <a:r>
              <a:rPr lang="en-US" i="1" smtClean="0"/>
              <a:t>L</a:t>
            </a:r>
            <a:r>
              <a:rPr lang="en-US" baseline="-25000" smtClean="0"/>
              <a:t>0</a:t>
            </a:r>
            <a:r>
              <a:rPr lang="en-US" smtClean="0"/>
              <a:t>,</a:t>
            </a:r>
            <a:r>
              <a:rPr lang="en-US" baseline="-25000" smtClean="0"/>
              <a:t>  </a:t>
            </a:r>
            <a:r>
              <a:rPr lang="en-US" i="1" smtClean="0"/>
              <a:t>L</a:t>
            </a:r>
            <a:r>
              <a:rPr lang="en-US" i="1" baseline="-25000" smtClean="0"/>
              <a:t>i  </a:t>
            </a:r>
            <a:r>
              <a:rPr lang="en-US" smtClean="0"/>
              <a:t>are given by its Lagrange function </a:t>
            </a:r>
            <a:r>
              <a:rPr lang="en-US" i="1" smtClean="0"/>
              <a:t>L </a:t>
            </a:r>
            <a:r>
              <a:rPr lang="en-US" smtClean="0"/>
              <a:t>and the constraint (as it was presented in previous slides).</a:t>
            </a:r>
            <a:endParaRPr lang="cs-CZ" smtClean="0"/>
          </a:p>
          <a:p>
            <a:pPr eaLnBrk="1" hangingPunct="1">
              <a:spcBef>
                <a:spcPct val="0"/>
              </a:spcBef>
            </a:pPr>
            <a:endParaRPr lang="cs-CZ" i="1" smtClean="0"/>
          </a:p>
        </p:txBody>
      </p:sp>
      <p:sp>
        <p:nvSpPr>
          <p:cNvPr id="5939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BD1744-6828-4D26-8E94-6F0F3266A1FC}" type="slidenum">
              <a:rPr lang="cs-CZ"/>
              <a:pPr fontAlgn="base">
                <a:spcBef>
                  <a:spcPct val="0"/>
                </a:spcBef>
                <a:spcAft>
                  <a:spcPct val="0"/>
                </a:spcAft>
                <a:defRPr/>
              </a:pPr>
              <a:t>18</a:t>
            </a:fld>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634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we have the constraint Helmholtz conditions. Note that their left-hand-sides are formally the same as for unconstrained cases. However, contrary to unconstrained systems, these functions do not vanish, but they are equal to some expressions constructed from “free”functions </a:t>
            </a:r>
            <a:r>
              <a:rPr lang="en-US" i="1" smtClean="0"/>
              <a:t>b</a:t>
            </a:r>
            <a:r>
              <a:rPr lang="en-US" i="1" baseline="-25000" smtClean="0"/>
              <a:t>i </a:t>
            </a:r>
            <a:r>
              <a:rPr lang="en-US" smtClean="0"/>
              <a:t>, </a:t>
            </a:r>
            <a:r>
              <a:rPr lang="en-US" i="1" smtClean="0"/>
              <a:t>b</a:t>
            </a:r>
            <a:r>
              <a:rPr lang="en-US" i="1" baseline="-25000" smtClean="0"/>
              <a:t>il</a:t>
            </a:r>
            <a:r>
              <a:rPr lang="en-US" i="1" smtClean="0"/>
              <a:t> </a:t>
            </a:r>
            <a:r>
              <a:rPr lang="en-US" smtClean="0"/>
              <a:t>, </a:t>
            </a:r>
            <a:r>
              <a:rPr lang="en-US" i="1" smtClean="0"/>
              <a:t>c</a:t>
            </a:r>
            <a:r>
              <a:rPr lang="en-US" i="1" baseline="-25000" smtClean="0"/>
              <a:t>il </a:t>
            </a:r>
            <a:r>
              <a:rPr lang="en-US" smtClean="0"/>
              <a:t>,</a:t>
            </a:r>
            <a:r>
              <a:rPr lang="en-US" i="1" baseline="-25000" smtClean="0"/>
              <a:t> </a:t>
            </a:r>
            <a:r>
              <a:rPr lang="en-US" i="1" smtClean="0"/>
              <a:t>γ</a:t>
            </a:r>
            <a:r>
              <a:rPr lang="en-US" i="1" baseline="-25000" smtClean="0"/>
              <a:t>il.  </a:t>
            </a:r>
            <a:endParaRPr lang="cs-CZ" smtClean="0"/>
          </a:p>
          <a:p>
            <a:pPr eaLnBrk="1" hangingPunct="1">
              <a:spcBef>
                <a:spcPct val="0"/>
              </a:spcBef>
            </a:pPr>
            <a:endParaRPr lang="cs-CZ" smtClean="0"/>
          </a:p>
        </p:txBody>
      </p:sp>
      <p:sp>
        <p:nvSpPr>
          <p:cNvPr id="6246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EED6BF-2C6B-4A47-8DDA-7A3BAEC4A195}" type="slidenum">
              <a:rPr lang="cs-CZ"/>
              <a:pPr fontAlgn="base">
                <a:spcBef>
                  <a:spcPct val="0"/>
                </a:spcBef>
                <a:spcAft>
                  <a:spcPct val="0"/>
                </a:spcAft>
                <a:defRPr/>
              </a:pPr>
              <a:t>19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TextEdit="1"/>
          </p:cNvSpPr>
          <p:nvPr>
            <p:ph type="sldImg"/>
          </p:nvPr>
        </p:nvSpPr>
        <p:spPr bwMode="auto">
          <a:noFill/>
          <a:ln>
            <a:solidFill>
              <a:srgbClr val="000000"/>
            </a:solidFill>
            <a:miter lim="800000"/>
            <a:headEnd/>
            <a:tailEnd/>
          </a:ln>
        </p:spPr>
      </p:sp>
      <p:sp>
        <p:nvSpPr>
          <p:cNvPr id="12288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Zástupný symbol pro obrázek snímku 1"/>
          <p:cNvSpPr>
            <a:spLocks noGrp="1" noRot="1" noChangeAspect="1"/>
          </p:cNvSpPr>
          <p:nvPr>
            <p:ph type="sldImg"/>
          </p:nvPr>
        </p:nvSpPr>
        <p:spPr bwMode="auto">
          <a:noFill/>
          <a:ln>
            <a:solidFill>
              <a:srgbClr val="000000"/>
            </a:solidFill>
            <a:miter lim="800000"/>
            <a:headEnd/>
            <a:tailEnd/>
          </a:ln>
        </p:spPr>
      </p:sp>
      <p:sp>
        <p:nvSpPr>
          <p:cNvPr id="66562"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Relations (5) and (6) have no analogue in the case of unconstrained inverse problem.</a:t>
            </a:r>
            <a:endParaRPr lang="cs-CZ" smtClean="0"/>
          </a:p>
          <a:p>
            <a:r>
              <a:rPr lang="cs-CZ" smtClean="0"/>
              <a:t>- </a:t>
            </a:r>
            <a:r>
              <a:rPr lang="en-US" smtClean="0"/>
              <a:t>Relation (7) shows that the 2-contact 2-form</a:t>
            </a:r>
            <a:r>
              <a:rPr lang="en-US" i="1" smtClean="0"/>
              <a:t> F </a:t>
            </a:r>
            <a:r>
              <a:rPr lang="en-US" smtClean="0"/>
              <a:t>is no more unique. </a:t>
            </a:r>
            <a:endParaRPr lang="cs-CZ" smtClean="0"/>
          </a:p>
          <a:p>
            <a:pPr eaLnBrk="1" hangingPunct="1">
              <a:spcBef>
                <a:spcPct val="0"/>
              </a:spcBef>
            </a:pPr>
            <a:endParaRPr lang="cs-CZ" i="1" smtClean="0"/>
          </a:p>
        </p:txBody>
      </p:sp>
      <p:sp>
        <p:nvSpPr>
          <p:cNvPr id="6553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52B9F2-661F-4B0E-9914-353CBB81DB0D}" type="slidenum">
              <a:rPr lang="cs-CZ"/>
              <a:pPr fontAlgn="base">
                <a:spcBef>
                  <a:spcPct val="0"/>
                </a:spcBef>
                <a:spcAft>
                  <a:spcPct val="0"/>
                </a:spcAft>
                <a:defRPr/>
              </a:pPr>
              <a:t>20</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696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are additional conditions resulting from the requirement of a closed representative. </a:t>
            </a:r>
            <a:endParaRPr lang="cs-CZ" smtClean="0"/>
          </a:p>
          <a:p>
            <a:pPr eaLnBrk="1" hangingPunct="1">
              <a:spcBef>
                <a:spcPct val="0"/>
              </a:spcBef>
            </a:pPr>
            <a:endParaRPr lang="cs-CZ" smtClean="0"/>
          </a:p>
        </p:txBody>
      </p:sp>
      <p:sp>
        <p:nvSpPr>
          <p:cNvPr id="6861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3B18BE-A08E-4BC5-8BC5-11999FC4B9AB}" type="slidenum">
              <a:rPr lang="cs-CZ"/>
              <a:pPr fontAlgn="base">
                <a:spcBef>
                  <a:spcPct val="0"/>
                </a:spcBef>
                <a:spcAft>
                  <a:spcPct val="0"/>
                </a:spcAft>
                <a:defRPr/>
              </a:pPr>
              <a:t>21</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Zástupný symbol pro obrázek snímku 1"/>
          <p:cNvSpPr>
            <a:spLocks noGrp="1" noRot="1" noChangeAspect="1"/>
          </p:cNvSpPr>
          <p:nvPr>
            <p:ph type="sldImg"/>
          </p:nvPr>
        </p:nvSpPr>
        <p:spPr bwMode="auto">
          <a:noFill/>
          <a:ln>
            <a:solidFill>
              <a:srgbClr val="000000"/>
            </a:solidFill>
            <a:miter lim="800000"/>
            <a:headEnd/>
            <a:tailEnd/>
          </a:ln>
        </p:spPr>
      </p:sp>
      <p:sp>
        <p:nvSpPr>
          <p:cNvPr id="7270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Adding non-variational forces to equations of motion we obtain a non-variational unconstrained system with the same coefficients </a:t>
            </a:r>
            <a:r>
              <a:rPr lang="en-US" i="1" smtClean="0"/>
              <a:t>B</a:t>
            </a:r>
            <a:r>
              <a:rPr lang="el-GR" i="1" baseline="-25000" smtClean="0"/>
              <a:t>σν </a:t>
            </a:r>
            <a:r>
              <a:rPr lang="en-US" i="1" smtClean="0"/>
              <a:t>. </a:t>
            </a:r>
            <a:r>
              <a:rPr lang="en-US" smtClean="0"/>
              <a:t>Coefficients </a:t>
            </a:r>
            <a:r>
              <a:rPr lang="en-US" i="1" smtClean="0"/>
              <a:t>A</a:t>
            </a:r>
            <a:r>
              <a:rPr lang="el-GR" i="1" baseline="-25000" smtClean="0"/>
              <a:t>σ</a:t>
            </a:r>
            <a:r>
              <a:rPr lang="en-US" i="1" baseline="-25000" smtClean="0"/>
              <a:t>   </a:t>
            </a:r>
            <a:r>
              <a:rPr lang="en-US" smtClean="0"/>
              <a:t>will be changed by </a:t>
            </a:r>
            <a:r>
              <a:rPr lang="en-US" i="1" smtClean="0"/>
              <a:t>F</a:t>
            </a:r>
            <a:r>
              <a:rPr lang="el-GR" i="1" baseline="-25000" smtClean="0"/>
              <a:t>σ </a:t>
            </a:r>
            <a:r>
              <a:rPr lang="en-US" smtClean="0"/>
              <a:t>. </a:t>
            </a:r>
            <a:endParaRPr lang="cs-CZ" smtClean="0"/>
          </a:p>
          <a:p>
            <a:pPr eaLnBrk="1" hangingPunct="1">
              <a:spcBef>
                <a:spcPct val="0"/>
              </a:spcBef>
            </a:pPr>
            <a:endParaRPr lang="cs-CZ" smtClean="0"/>
          </a:p>
        </p:txBody>
      </p:sp>
      <p:sp>
        <p:nvSpPr>
          <p:cNvPr id="7065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C65CA6-C122-4458-AF71-8FEB323B83FA}" type="slidenum">
              <a:rPr lang="cs-CZ"/>
              <a:pPr fontAlgn="base">
                <a:spcBef>
                  <a:spcPct val="0"/>
                </a:spcBef>
                <a:spcAft>
                  <a:spcPct val="0"/>
                </a:spcAft>
                <a:defRPr/>
              </a:pPr>
              <a:t>22</a:t>
            </a:fld>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757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Recall that the constrained system arising from a variational unconstrained system is variational for an arbitrary constraint, i.e. there exists some solution </a:t>
            </a:r>
            <a:r>
              <a:rPr lang="en-US" i="1" smtClean="0"/>
              <a:t>c</a:t>
            </a:r>
            <a:r>
              <a:rPr lang="en-US" i="1" baseline="-25000" smtClean="0"/>
              <a:t>il </a:t>
            </a:r>
            <a:r>
              <a:rPr lang="en-US" i="1" smtClean="0"/>
              <a:t>, b</a:t>
            </a:r>
            <a:r>
              <a:rPr lang="en-US" i="1" baseline="-25000" smtClean="0"/>
              <a:t>il </a:t>
            </a:r>
            <a:r>
              <a:rPr lang="en-US" smtClean="0"/>
              <a:t>, </a:t>
            </a:r>
            <a:r>
              <a:rPr lang="en-US" i="1" smtClean="0"/>
              <a:t>b</a:t>
            </a:r>
            <a:r>
              <a:rPr lang="en-US" i="1" baseline="-25000" smtClean="0"/>
              <a:t>i  </a:t>
            </a:r>
            <a:r>
              <a:rPr lang="en-US" smtClean="0"/>
              <a:t>and γ</a:t>
            </a:r>
            <a:r>
              <a:rPr lang="en-US" i="1" baseline="-25000" smtClean="0"/>
              <a:t>ij </a:t>
            </a:r>
            <a:r>
              <a:rPr lang="en-US" smtClean="0"/>
              <a:t> of constraint Helmholtz conditions. </a:t>
            </a:r>
            <a:r>
              <a:rPr lang="en-US" i="1" baseline="-25000" smtClean="0"/>
              <a:t> </a:t>
            </a:r>
            <a:endParaRPr lang="cs-CZ" smtClean="0"/>
          </a:p>
          <a:p>
            <a:r>
              <a:rPr lang="cs-CZ" smtClean="0"/>
              <a:t>- </a:t>
            </a:r>
            <a:r>
              <a:rPr lang="en-US" smtClean="0"/>
              <a:t>Reduced equations of the new constrained system differ from the “old” reduced equations by the blue term.  </a:t>
            </a:r>
            <a:endParaRPr lang="cs-CZ" smtClean="0"/>
          </a:p>
          <a:p>
            <a:r>
              <a:rPr lang="cs-CZ" smtClean="0"/>
              <a:t>- </a:t>
            </a:r>
            <a:r>
              <a:rPr lang="en-US" smtClean="0"/>
              <a:t>If the constraint can be chosen by such a way that the additional “blue” term vanish, then the new constrained system will be variational, because of the unchanged Helmholtz conditions. Thus, we can obtain a constraint Lagrangian from the initial Lagrangian </a:t>
            </a:r>
            <a:r>
              <a:rPr lang="en-US" i="1" smtClean="0"/>
              <a:t>L</a:t>
            </a:r>
            <a:r>
              <a:rPr lang="en-US" smtClean="0"/>
              <a:t>. </a:t>
            </a:r>
            <a:endParaRPr lang="cs-CZ" smtClean="0"/>
          </a:p>
          <a:p>
            <a:r>
              <a:rPr lang="cs-CZ" smtClean="0"/>
              <a:t>- </a:t>
            </a:r>
            <a:r>
              <a:rPr lang="en-US" smtClean="0"/>
              <a:t>On the other hand, such a situation can occur if and only if there exist a solution </a:t>
            </a:r>
            <a:r>
              <a:rPr lang="en-US" i="1" smtClean="0"/>
              <a:t>g</a:t>
            </a:r>
            <a:r>
              <a:rPr lang="en-US" baseline="30000" smtClean="0"/>
              <a:t>1</a:t>
            </a:r>
            <a:r>
              <a:rPr lang="en-US" i="1" smtClean="0"/>
              <a:t> </a:t>
            </a:r>
            <a:r>
              <a:rPr lang="en-US" smtClean="0"/>
              <a:t>, … , </a:t>
            </a:r>
            <a:r>
              <a:rPr lang="en-US" i="1" smtClean="0"/>
              <a:t>g </a:t>
            </a:r>
            <a:r>
              <a:rPr lang="en-US" i="1" baseline="30000" smtClean="0"/>
              <a:t>k </a:t>
            </a:r>
            <a:r>
              <a:rPr lang="en-US" baseline="30000" smtClean="0"/>
              <a:t> </a:t>
            </a:r>
            <a:r>
              <a:rPr lang="en-US" smtClean="0"/>
              <a:t>of the condition for “zero blue term”. </a:t>
            </a:r>
            <a:endParaRPr lang="cs-CZ" smtClean="0"/>
          </a:p>
          <a:p>
            <a:pPr eaLnBrk="1" hangingPunct="1">
              <a:spcBef>
                <a:spcPct val="0"/>
              </a:spcBef>
            </a:pPr>
            <a:endParaRPr lang="cs-CZ" smtClean="0"/>
          </a:p>
        </p:txBody>
      </p:sp>
      <p:sp>
        <p:nvSpPr>
          <p:cNvPr id="7373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2A8913-BDAB-4CA2-B97C-DAA7EAF7766B}" type="slidenum">
              <a:rPr lang="cs-CZ"/>
              <a:pPr fontAlgn="base">
                <a:spcBef>
                  <a:spcPct val="0"/>
                </a:spcBef>
                <a:spcAft>
                  <a:spcPct val="0"/>
                </a:spcAft>
                <a:defRPr/>
              </a:pPr>
              <a:t>23</a:t>
            </a:fld>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Zástupný symbol pro obrázek snímku 1"/>
          <p:cNvSpPr>
            <a:spLocks noGrp="1" noRot="1" noChangeAspect="1"/>
          </p:cNvSpPr>
          <p:nvPr>
            <p:ph type="sldImg"/>
          </p:nvPr>
        </p:nvSpPr>
        <p:spPr bwMode="auto">
          <a:noFill/>
          <a:ln>
            <a:solidFill>
              <a:srgbClr val="000000"/>
            </a:solidFill>
            <a:miter lim="800000"/>
            <a:headEnd/>
            <a:tailEnd/>
          </a:ln>
        </p:spPr>
      </p:sp>
      <p:sp>
        <p:nvSpPr>
          <p:cNvPr id="7782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As an illustration we present here two examples of planar motion. This corresponds to </a:t>
            </a:r>
            <a:r>
              <a:rPr lang="en-US" i="1" smtClean="0"/>
              <a:t>m</a:t>
            </a:r>
            <a:r>
              <a:rPr lang="en-US" smtClean="0"/>
              <a:t> = 2, i.e.  </a:t>
            </a:r>
            <a:r>
              <a:rPr lang="en-US" i="1" smtClean="0"/>
              <a:t>k</a:t>
            </a:r>
            <a:r>
              <a:rPr lang="en-US" smtClean="0"/>
              <a:t> = 1. First of them is the motion of a particle in the homogeneous field.</a:t>
            </a:r>
            <a:endParaRPr lang="cs-CZ" smtClean="0"/>
          </a:p>
          <a:p>
            <a:r>
              <a:rPr lang="cs-CZ" smtClean="0"/>
              <a:t>- </a:t>
            </a:r>
            <a:r>
              <a:rPr lang="en-US" smtClean="0"/>
              <a:t>First we consider an initially unconstrained Lagrangian system and then the corresponding unconstrained system which arises from the initial one by adding the frictional force, both with the same constraint. </a:t>
            </a:r>
            <a:endParaRPr lang="cs-CZ" smtClean="0"/>
          </a:p>
          <a:p>
            <a:r>
              <a:rPr lang="cs-CZ" smtClean="0"/>
              <a:t>- </a:t>
            </a:r>
            <a:r>
              <a:rPr lang="en-US" smtClean="0"/>
              <a:t>We show that the constraint can be chosen by such a way that the non-variational unconstrained system will be turned to constraint variational one. The blue color is used for one of possible solution (</a:t>
            </a:r>
            <a:r>
              <a:rPr lang="en-US" i="1" smtClean="0"/>
              <a:t>b</a:t>
            </a:r>
            <a:r>
              <a:rPr lang="en-US" baseline="-25000" smtClean="0"/>
              <a:t>1</a:t>
            </a:r>
            <a:r>
              <a:rPr lang="en-US" i="1" smtClean="0"/>
              <a:t> </a:t>
            </a:r>
            <a:r>
              <a:rPr lang="en-US" smtClean="0"/>
              <a:t>, </a:t>
            </a:r>
            <a:r>
              <a:rPr lang="en-US" i="1" smtClean="0"/>
              <a:t>b</a:t>
            </a:r>
            <a:r>
              <a:rPr lang="en-US" baseline="-25000" smtClean="0"/>
              <a:t>11</a:t>
            </a:r>
            <a:r>
              <a:rPr lang="en-US" i="1" smtClean="0"/>
              <a:t> </a:t>
            </a:r>
            <a:r>
              <a:rPr lang="en-US" smtClean="0"/>
              <a:t>, </a:t>
            </a:r>
            <a:r>
              <a:rPr lang="en-US" i="1" smtClean="0"/>
              <a:t>c</a:t>
            </a:r>
            <a:r>
              <a:rPr lang="en-US" baseline="-25000" smtClean="0"/>
              <a:t>11 </a:t>
            </a:r>
            <a:r>
              <a:rPr lang="en-US" smtClean="0"/>
              <a:t>) of Helmholtz conditions, </a:t>
            </a:r>
            <a:r>
              <a:rPr lang="el-GR" i="1" smtClean="0"/>
              <a:t>γ</a:t>
            </a:r>
            <a:r>
              <a:rPr lang="en-US" baseline="-25000" smtClean="0"/>
              <a:t>11 </a:t>
            </a:r>
            <a:r>
              <a:rPr lang="en-US" smtClean="0"/>
              <a:t>is obviously zero because of the antisymmetry. </a:t>
            </a:r>
            <a:endParaRPr lang="cs-CZ" smtClean="0"/>
          </a:p>
          <a:p>
            <a:pPr eaLnBrk="1" hangingPunct="1">
              <a:spcBef>
                <a:spcPct val="0"/>
              </a:spcBef>
            </a:pPr>
            <a:endParaRPr lang="cs-CZ" i="1" smtClean="0"/>
          </a:p>
        </p:txBody>
      </p:sp>
      <p:sp>
        <p:nvSpPr>
          <p:cNvPr id="7680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DCB06F-5DA4-4733-B631-1E20DD141C9C}" type="slidenum">
              <a:rPr lang="cs-CZ"/>
              <a:pPr fontAlgn="base">
                <a:spcBef>
                  <a:spcPct val="0"/>
                </a:spcBef>
                <a:spcAft>
                  <a:spcPct val="0"/>
                </a:spcAft>
                <a:defRPr/>
              </a:pPr>
              <a:t>24</a:t>
            </a:fld>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Zástupný symbol pro obrázek snímku 1"/>
          <p:cNvSpPr>
            <a:spLocks noGrp="1" noRot="1" noChangeAspect="1"/>
          </p:cNvSpPr>
          <p:nvPr>
            <p:ph type="sldImg"/>
          </p:nvPr>
        </p:nvSpPr>
        <p:spPr bwMode="auto">
          <a:noFill/>
          <a:ln>
            <a:solidFill>
              <a:srgbClr val="000000"/>
            </a:solidFill>
            <a:miter lim="800000"/>
            <a:headEnd/>
            <a:tailEnd/>
          </a:ln>
        </p:spPr>
      </p:sp>
      <p:sp>
        <p:nvSpPr>
          <p:cNvPr id="80898"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Helmholtz conditions (1), (2) and (4) are fulfilled automatically because of antisymmetrization. So, it remains to verify conditions (3), (5) and (6).</a:t>
            </a:r>
            <a:endParaRPr lang="cs-CZ" smtClean="0"/>
          </a:p>
          <a:p>
            <a:r>
              <a:rPr lang="cs-CZ" smtClean="0"/>
              <a:t>- </a:t>
            </a:r>
            <a:r>
              <a:rPr lang="en-US" smtClean="0"/>
              <a:t>For an arbitrary constraint </a:t>
            </a:r>
            <a:r>
              <a:rPr lang="en-US" i="1" smtClean="0"/>
              <a:t>g </a:t>
            </a:r>
            <a:r>
              <a:rPr lang="en-US" smtClean="0"/>
              <a:t>the condition (3) is fulfilled when expressions in brackets vanish. This corresponds to our solution presented on the previous slide. For a particularly chosen constraint there can be, of course, also additional special solutions. </a:t>
            </a:r>
            <a:endParaRPr lang="cs-CZ" smtClean="0"/>
          </a:p>
          <a:p>
            <a:r>
              <a:rPr lang="cs-CZ" smtClean="0"/>
              <a:t>- </a:t>
            </a:r>
            <a:r>
              <a:rPr lang="en-US" smtClean="0"/>
              <a:t>We obtained the expected result – if the unconstrained system is variational, then the constrained one is constraint variational for an arbitrary constraint.</a:t>
            </a:r>
            <a:endParaRPr lang="cs-CZ" smtClean="0"/>
          </a:p>
          <a:p>
            <a:r>
              <a:rPr lang="cs-CZ" smtClean="0"/>
              <a:t>- </a:t>
            </a:r>
            <a:r>
              <a:rPr lang="en-US" smtClean="0"/>
              <a:t>The example of other solutions for functions (</a:t>
            </a:r>
            <a:r>
              <a:rPr lang="en-US" i="1" smtClean="0"/>
              <a:t>b</a:t>
            </a:r>
            <a:r>
              <a:rPr lang="en-US" baseline="-25000" smtClean="0"/>
              <a:t>1</a:t>
            </a:r>
            <a:r>
              <a:rPr lang="en-US" i="1" smtClean="0"/>
              <a:t> </a:t>
            </a:r>
            <a:r>
              <a:rPr lang="en-US" smtClean="0"/>
              <a:t>, </a:t>
            </a:r>
            <a:r>
              <a:rPr lang="en-US" i="1" smtClean="0"/>
              <a:t>b</a:t>
            </a:r>
            <a:r>
              <a:rPr lang="en-US" baseline="-25000" smtClean="0"/>
              <a:t>11</a:t>
            </a:r>
            <a:r>
              <a:rPr lang="en-US" i="1" smtClean="0"/>
              <a:t> </a:t>
            </a:r>
            <a:r>
              <a:rPr lang="en-US" smtClean="0"/>
              <a:t>, </a:t>
            </a:r>
            <a:r>
              <a:rPr lang="en-US" i="1" smtClean="0"/>
              <a:t>c</a:t>
            </a:r>
            <a:r>
              <a:rPr lang="en-US" baseline="-25000" smtClean="0"/>
              <a:t>11 </a:t>
            </a:r>
            <a:r>
              <a:rPr lang="en-US" smtClean="0"/>
              <a:t>): When</a:t>
            </a:r>
            <a:r>
              <a:rPr lang="en-US" i="1" smtClean="0"/>
              <a:t> g </a:t>
            </a:r>
            <a:r>
              <a:rPr lang="en-US" smtClean="0"/>
              <a:t>depends on dot{</a:t>
            </a:r>
            <a:r>
              <a:rPr lang="en-US" i="1" smtClean="0"/>
              <a:t>x</a:t>
            </a:r>
            <a:r>
              <a:rPr lang="en-US" smtClean="0"/>
              <a:t>} only,  then </a:t>
            </a:r>
            <a:r>
              <a:rPr lang="el-GR" i="1" smtClean="0"/>
              <a:t>ε</a:t>
            </a:r>
            <a:r>
              <a:rPr lang="en-US" baseline="-25000" smtClean="0"/>
              <a:t>1</a:t>
            </a:r>
            <a:r>
              <a:rPr lang="en-US" i="1" baseline="-25000" smtClean="0"/>
              <a:t> </a:t>
            </a:r>
            <a:r>
              <a:rPr lang="cs-CZ" smtClean="0"/>
              <a:t>´</a:t>
            </a:r>
            <a:r>
              <a:rPr lang="en-US" smtClean="0"/>
              <a:t>(</a:t>
            </a:r>
            <a:r>
              <a:rPr lang="en-US" i="1" smtClean="0"/>
              <a:t>g</a:t>
            </a:r>
            <a:r>
              <a:rPr lang="en-US" smtClean="0"/>
              <a:t>) = 0 and the second term in the first condition is zero. Then the function </a:t>
            </a:r>
            <a:r>
              <a:rPr lang="en-US" i="1" smtClean="0"/>
              <a:t>c</a:t>
            </a:r>
            <a:r>
              <a:rPr lang="en-US" baseline="-25000" smtClean="0"/>
              <a:t>11 </a:t>
            </a:r>
            <a:r>
              <a:rPr lang="en-US" smtClean="0"/>
              <a:t>can be arbitrary from the point of view of this condition. If moreover the second partial derivative of </a:t>
            </a:r>
            <a:r>
              <a:rPr lang="en-US" i="1" smtClean="0"/>
              <a:t>g </a:t>
            </a:r>
            <a:r>
              <a:rPr lang="en-US" smtClean="0"/>
              <a:t>with respect to dot{</a:t>
            </a:r>
            <a:r>
              <a:rPr lang="en-US" i="1" smtClean="0"/>
              <a:t>x</a:t>
            </a:r>
            <a:r>
              <a:rPr lang="en-US" smtClean="0"/>
              <a:t>} is not zero, we have </a:t>
            </a:r>
            <a:r>
              <a:rPr lang="en-US" i="1" smtClean="0"/>
              <a:t>b</a:t>
            </a:r>
            <a:r>
              <a:rPr lang="en-US" baseline="-25000" smtClean="0"/>
              <a:t>1 </a:t>
            </a:r>
            <a:r>
              <a:rPr lang="en-US" smtClean="0"/>
              <a:t>= –</a:t>
            </a:r>
            <a:r>
              <a:rPr lang="en-US" i="1" smtClean="0"/>
              <a:t>mG</a:t>
            </a:r>
            <a:r>
              <a:rPr lang="en-US" smtClean="0"/>
              <a:t>. From other two conditions and from (8) we obtain </a:t>
            </a:r>
            <a:r>
              <a:rPr lang="en-US" i="1" smtClean="0"/>
              <a:t>b</a:t>
            </a:r>
            <a:r>
              <a:rPr lang="en-US" baseline="-25000" smtClean="0"/>
              <a:t>11</a:t>
            </a:r>
            <a:r>
              <a:rPr lang="en-US" smtClean="0"/>
              <a:t>.</a:t>
            </a:r>
            <a:endParaRPr lang="cs-CZ" smtClean="0"/>
          </a:p>
          <a:p>
            <a:pPr eaLnBrk="1" hangingPunct="1">
              <a:spcBef>
                <a:spcPct val="0"/>
              </a:spcBef>
            </a:pPr>
            <a:endParaRPr lang="cs-CZ" i="1" smtClean="0"/>
          </a:p>
        </p:txBody>
      </p:sp>
      <p:sp>
        <p:nvSpPr>
          <p:cNvPr id="7885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E86678-041C-4B8A-BA46-0F5AFE236D58}" type="slidenum">
              <a:rPr lang="cs-CZ"/>
              <a:pPr fontAlgn="base">
                <a:spcBef>
                  <a:spcPct val="0"/>
                </a:spcBef>
                <a:spcAft>
                  <a:spcPct val="0"/>
                </a:spcAft>
                <a:defRPr/>
              </a:pPr>
              <a:t>25</a:t>
            </a:fld>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Zástupný symbol pro obrázek snímku 1"/>
          <p:cNvSpPr>
            <a:spLocks noGrp="1" noRot="1" noChangeAspect="1"/>
          </p:cNvSpPr>
          <p:nvPr>
            <p:ph type="sldImg"/>
          </p:nvPr>
        </p:nvSpPr>
        <p:spPr bwMode="auto">
          <a:noFill/>
          <a:ln>
            <a:solidFill>
              <a:srgbClr val="000000"/>
            </a:solidFill>
            <a:miter lim="800000"/>
            <a:headEnd/>
            <a:tailEnd/>
          </a:ln>
        </p:spPr>
      </p:sp>
      <p:sp>
        <p:nvSpPr>
          <p:cNvPr id="8397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The non-variational frictional force is added to equations of motion of a body in the homogeneous gravitational field. The system is then non-variational. </a:t>
            </a:r>
            <a:endParaRPr lang="cs-CZ" smtClean="0"/>
          </a:p>
          <a:p>
            <a:r>
              <a:rPr lang="cs-CZ" smtClean="0"/>
              <a:t>- </a:t>
            </a:r>
            <a:r>
              <a:rPr lang="en-US" smtClean="0"/>
              <a:t>The reduced equation differs from that without the friction by the blue term. This term contributes to the coefficient bar{</a:t>
            </a:r>
            <a:r>
              <a:rPr lang="en-US" i="1" smtClean="0"/>
              <a:t>A</a:t>
            </a:r>
            <a:r>
              <a:rPr lang="en-US" smtClean="0"/>
              <a:t>}</a:t>
            </a:r>
            <a:r>
              <a:rPr lang="en-US" baseline="-25000" smtClean="0"/>
              <a:t>1</a:t>
            </a:r>
            <a:r>
              <a:rPr lang="en-US" smtClean="0"/>
              <a:t>. </a:t>
            </a:r>
            <a:endParaRPr lang="cs-CZ" smtClean="0"/>
          </a:p>
          <a:p>
            <a:pPr eaLnBrk="1" hangingPunct="1">
              <a:spcBef>
                <a:spcPct val="0"/>
              </a:spcBef>
            </a:pPr>
            <a:endParaRPr lang="cs-CZ" smtClean="0"/>
          </a:p>
        </p:txBody>
      </p:sp>
      <p:sp>
        <p:nvSpPr>
          <p:cNvPr id="819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26404E-7DDD-4A7F-B9B4-DC8E955A76C5}" type="slidenum">
              <a:rPr lang="cs-CZ"/>
              <a:pPr fontAlgn="base">
                <a:spcBef>
                  <a:spcPct val="0"/>
                </a:spcBef>
                <a:spcAft>
                  <a:spcPct val="0"/>
                </a:spcAft>
                <a:defRPr/>
              </a:pPr>
              <a:t>26</a:t>
            </a:fld>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Zástupný symbol pro obrázek snímku 1"/>
          <p:cNvSpPr>
            <a:spLocks noGrp="1" noRot="1" noChangeAspect="1"/>
          </p:cNvSpPr>
          <p:nvPr>
            <p:ph type="sldImg"/>
          </p:nvPr>
        </p:nvSpPr>
        <p:spPr bwMode="auto">
          <a:noFill/>
          <a:ln>
            <a:solidFill>
              <a:srgbClr val="000000"/>
            </a:solidFill>
            <a:miter lim="800000"/>
            <a:headEnd/>
            <a:tailEnd/>
          </a:ln>
        </p:spPr>
      </p:sp>
      <p:sp>
        <p:nvSpPr>
          <p:cNvPr id="87042"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mtClean="0"/>
              <a:t>Here are two examples how to turn our mechanical system to a constraint variational one. </a:t>
            </a:r>
            <a:endParaRPr lang="cs-CZ" smtClean="0"/>
          </a:p>
          <a:p>
            <a:r>
              <a:rPr lang="cs-CZ" smtClean="0"/>
              <a:t>- </a:t>
            </a:r>
            <a:r>
              <a:rPr lang="en-US" smtClean="0"/>
              <a:t>First, the additional term in the reduced equation vanishes.  </a:t>
            </a:r>
            <a:endParaRPr lang="cs-CZ" smtClean="0"/>
          </a:p>
          <a:p>
            <a:r>
              <a:rPr lang="cs-CZ" smtClean="0"/>
              <a:t>- </a:t>
            </a:r>
            <a:r>
              <a:rPr lang="en-US" smtClean="0"/>
              <a:t>The other possibility is given by Helmholtz conditions themselves. </a:t>
            </a:r>
            <a:endParaRPr lang="cs-CZ" smtClean="0"/>
          </a:p>
          <a:p>
            <a:pPr eaLnBrk="1" hangingPunct="1">
              <a:spcBef>
                <a:spcPct val="0"/>
              </a:spcBef>
            </a:pPr>
            <a:endParaRPr lang="cs-CZ" smtClean="0"/>
          </a:p>
        </p:txBody>
      </p:sp>
      <p:sp>
        <p:nvSpPr>
          <p:cNvPr id="8397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27758D-230A-41FE-8840-FC42803654F0}" type="slidenum">
              <a:rPr lang="cs-CZ"/>
              <a:pPr fontAlgn="base">
                <a:spcBef>
                  <a:spcPct val="0"/>
                </a:spcBef>
                <a:spcAft>
                  <a:spcPct val="0"/>
                </a:spcAft>
                <a:defRPr/>
              </a:pPr>
              <a:t>27</a:t>
            </a:fld>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Zástupný symbol pro obrázek snímku 1"/>
          <p:cNvSpPr>
            <a:spLocks noGrp="1" noRot="1" noChangeAspect="1"/>
          </p:cNvSpPr>
          <p:nvPr>
            <p:ph type="sldImg"/>
          </p:nvPr>
        </p:nvSpPr>
        <p:spPr bwMode="auto">
          <a:noFill/>
          <a:ln>
            <a:solidFill>
              <a:srgbClr val="000000"/>
            </a:solidFill>
            <a:miter lim="800000"/>
            <a:headEnd/>
            <a:tailEnd/>
          </a:ln>
        </p:spPr>
      </p:sp>
      <p:sp>
        <p:nvSpPr>
          <p:cNvPr id="9011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we have a special constraint for the discussed motion, the constraint Lagrangian and reduced equation. The complete solution of the reduced equation was presented by Swaczyna and Voln</a:t>
            </a:r>
            <a:r>
              <a:rPr lang="cs-CZ" smtClean="0"/>
              <a:t>ý. </a:t>
            </a:r>
          </a:p>
          <a:p>
            <a:pPr eaLnBrk="1" hangingPunct="1">
              <a:spcBef>
                <a:spcPct val="0"/>
              </a:spcBef>
            </a:pPr>
            <a:endParaRPr lang="cs-CZ" smtClean="0"/>
          </a:p>
        </p:txBody>
      </p:sp>
      <p:sp>
        <p:nvSpPr>
          <p:cNvPr id="8704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36D6AE-EDC8-478D-9866-027AC7082B90}" type="slidenum">
              <a:rPr lang="cs-CZ"/>
              <a:pPr fontAlgn="base">
                <a:spcBef>
                  <a:spcPct val="0"/>
                </a:spcBef>
                <a:spcAft>
                  <a:spcPct val="0"/>
                </a:spcAft>
                <a:defRPr/>
              </a:pPr>
              <a:t>28</a:t>
            </a:fld>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Zástupný symbol pro obrázek snímku 1"/>
          <p:cNvSpPr>
            <a:spLocks noGrp="1" noRot="1" noChangeAspect="1"/>
          </p:cNvSpPr>
          <p:nvPr>
            <p:ph type="sldImg"/>
          </p:nvPr>
        </p:nvSpPr>
        <p:spPr bwMode="auto">
          <a:noFill/>
          <a:ln>
            <a:solidFill>
              <a:srgbClr val="000000"/>
            </a:solidFill>
            <a:miter lim="800000"/>
            <a:headEnd/>
            <a:tailEnd/>
          </a:ln>
        </p:spPr>
      </p:sp>
      <p:sp>
        <p:nvSpPr>
          <p:cNvPr id="9011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we have a special constraint for the discussed motion, the constraint Lagrangian and reduced equation. The complete solution of the reduced equation was presented by Swaczyna and Voln</a:t>
            </a:r>
            <a:r>
              <a:rPr lang="cs-CZ" smtClean="0"/>
              <a:t>ý. </a:t>
            </a:r>
          </a:p>
          <a:p>
            <a:pPr eaLnBrk="1" hangingPunct="1">
              <a:spcBef>
                <a:spcPct val="0"/>
              </a:spcBef>
            </a:pPr>
            <a:endParaRPr lang="cs-CZ" smtClean="0"/>
          </a:p>
        </p:txBody>
      </p:sp>
      <p:sp>
        <p:nvSpPr>
          <p:cNvPr id="8704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36D6AE-EDC8-478D-9866-027AC7082B90}" type="slidenum">
              <a:rPr lang="cs-CZ"/>
              <a:pPr fontAlgn="base">
                <a:spcBef>
                  <a:spcPct val="0"/>
                </a:spcBef>
                <a:spcAft>
                  <a:spcPct val="0"/>
                </a:spcAft>
                <a:defRPr/>
              </a:pPr>
              <a:t>29</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TextEdit="1"/>
          </p:cNvSpPr>
          <p:nvPr>
            <p:ph type="sldImg"/>
          </p:nvPr>
        </p:nvSpPr>
        <p:spPr bwMode="auto">
          <a:noFill/>
          <a:ln>
            <a:solidFill>
              <a:srgbClr val="000000"/>
            </a:solidFill>
            <a:miter lim="800000"/>
            <a:headEnd/>
            <a:tailEnd/>
          </a:ln>
        </p:spPr>
      </p:sp>
      <p:sp>
        <p:nvSpPr>
          <p:cNvPr id="12288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Zástupný symbol pro obrázek snímku 1"/>
          <p:cNvSpPr>
            <a:spLocks noGrp="1" noRot="1" noChangeAspect="1"/>
          </p:cNvSpPr>
          <p:nvPr>
            <p:ph type="sldImg"/>
          </p:nvPr>
        </p:nvSpPr>
        <p:spPr bwMode="auto">
          <a:noFill/>
          <a:ln>
            <a:solidFill>
              <a:srgbClr val="000000"/>
            </a:solidFill>
            <a:miter lim="800000"/>
            <a:headEnd/>
            <a:tailEnd/>
          </a:ln>
        </p:spPr>
      </p:sp>
      <p:sp>
        <p:nvSpPr>
          <p:cNvPr id="9421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mtClean="0"/>
              <a:t>Let us discuss the planar oscillator. </a:t>
            </a:r>
            <a:endParaRPr lang="cs-CZ" smtClean="0"/>
          </a:p>
          <a:p>
            <a:r>
              <a:rPr lang="cs-CZ" smtClean="0"/>
              <a:t>- </a:t>
            </a:r>
            <a:r>
              <a:rPr lang="en-US" smtClean="0"/>
              <a:t>The initial unconstrained system is variational. The constraint Lagrangian is simply obtained from </a:t>
            </a:r>
            <a:r>
              <a:rPr lang="el-GR" i="1" smtClean="0"/>
              <a:t>λ </a:t>
            </a:r>
            <a:r>
              <a:rPr lang="en-US" smtClean="0"/>
              <a:t>= </a:t>
            </a:r>
            <a:r>
              <a:rPr lang="en-US" i="1" smtClean="0"/>
              <a:t>L </a:t>
            </a:r>
            <a:r>
              <a:rPr lang="en-US" smtClean="0"/>
              <a:t>d</a:t>
            </a:r>
            <a:r>
              <a:rPr lang="en-US" i="1" smtClean="0"/>
              <a:t>t. </a:t>
            </a:r>
            <a:endParaRPr lang="cs-CZ" smtClean="0"/>
          </a:p>
          <a:p>
            <a:r>
              <a:rPr lang="cs-CZ" smtClean="0"/>
              <a:t>- </a:t>
            </a:r>
            <a:r>
              <a:rPr lang="en-US" smtClean="0"/>
              <a:t>Note that the constraint can be arbitrary. The constraint Lagrangian depends on the constraint. Nevertheless, it always leads to the “right” reduced equations.</a:t>
            </a:r>
            <a:endParaRPr lang="cs-CZ" smtClean="0"/>
          </a:p>
          <a:p>
            <a:pPr eaLnBrk="1" hangingPunct="1">
              <a:spcBef>
                <a:spcPct val="0"/>
              </a:spcBef>
            </a:pPr>
            <a:endParaRPr lang="cs-CZ" smtClean="0"/>
          </a:p>
        </p:txBody>
      </p:sp>
      <p:sp>
        <p:nvSpPr>
          <p:cNvPr id="931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DAF407-7D01-4DD0-B989-08F5B3A5FA1A}" type="slidenum">
              <a:rPr lang="cs-CZ"/>
              <a:pPr fontAlgn="base">
                <a:spcBef>
                  <a:spcPct val="0"/>
                </a:spcBef>
                <a:spcAft>
                  <a:spcPct val="0"/>
                </a:spcAft>
                <a:defRPr/>
              </a:pPr>
              <a:t>30</a:t>
            </a:fld>
            <a:endParaRPr 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Zástupný symbol pro obrázek snímku 1"/>
          <p:cNvSpPr>
            <a:spLocks noGrp="1" noRot="1" noChangeAspect="1"/>
          </p:cNvSpPr>
          <p:nvPr>
            <p:ph type="sldImg"/>
          </p:nvPr>
        </p:nvSpPr>
        <p:spPr bwMode="auto">
          <a:noFill/>
          <a:ln>
            <a:solidFill>
              <a:srgbClr val="000000"/>
            </a:solidFill>
            <a:miter lim="800000"/>
            <a:headEnd/>
            <a:tailEnd/>
          </a:ln>
        </p:spPr>
      </p:sp>
      <p:sp>
        <p:nvSpPr>
          <p:cNvPr id="9728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Possible solution of Helmholtz conditions are given by zero blue brackets.</a:t>
            </a:r>
            <a:endParaRPr lang="cs-CZ" smtClean="0"/>
          </a:p>
          <a:p>
            <a:pPr eaLnBrk="1" hangingPunct="1">
              <a:spcBef>
                <a:spcPct val="0"/>
              </a:spcBef>
            </a:pPr>
            <a:endParaRPr lang="cs-CZ" smtClean="0"/>
          </a:p>
        </p:txBody>
      </p:sp>
      <p:sp>
        <p:nvSpPr>
          <p:cNvPr id="9523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C67774-9DE4-474E-B6E2-B738614FA0E6}" type="slidenum">
              <a:rPr lang="cs-CZ"/>
              <a:pPr fontAlgn="base">
                <a:spcBef>
                  <a:spcPct val="0"/>
                </a:spcBef>
                <a:spcAft>
                  <a:spcPct val="0"/>
                </a:spcAft>
                <a:defRPr/>
              </a:pPr>
              <a:t>31</a:t>
            </a:fld>
            <a:endParaRPr 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03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Stokes frictional force is added. The considerations concerning the variationality of the constrained system are analogous to that made for the previous example (i.e. for ballistic motion).</a:t>
            </a:r>
            <a:endParaRPr lang="cs-CZ" smtClean="0"/>
          </a:p>
          <a:p>
            <a:pPr eaLnBrk="1" hangingPunct="1">
              <a:spcBef>
                <a:spcPct val="0"/>
              </a:spcBef>
            </a:pPr>
            <a:endParaRPr lang="cs-CZ" smtClean="0"/>
          </a:p>
        </p:txBody>
      </p:sp>
      <p:sp>
        <p:nvSpPr>
          <p:cNvPr id="9830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86F1DB-6BE0-4B43-859F-3DC57568DFCF}" type="slidenum">
              <a:rPr lang="cs-CZ"/>
              <a:pPr fontAlgn="base">
                <a:spcBef>
                  <a:spcPct val="0"/>
                </a:spcBef>
                <a:spcAft>
                  <a:spcPct val="0"/>
                </a:spcAft>
                <a:defRPr/>
              </a:pPr>
              <a:t>32</a:t>
            </a:fld>
            <a:endParaRPr 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240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are two possibilities to turn the system to the variational one.  They are analogous as for the ballistic motion.</a:t>
            </a:r>
            <a:endParaRPr lang="cs-CZ" smtClean="0"/>
          </a:p>
          <a:p>
            <a:pPr eaLnBrk="1" hangingPunct="1">
              <a:spcBef>
                <a:spcPct val="0"/>
              </a:spcBef>
            </a:pPr>
            <a:endParaRPr lang="cs-CZ" smtClean="0"/>
          </a:p>
        </p:txBody>
      </p:sp>
      <p:sp>
        <p:nvSpPr>
          <p:cNvPr id="10137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C8A80C-C217-4688-9261-6968FFBB0999}" type="slidenum">
              <a:rPr lang="cs-CZ"/>
              <a:pPr fontAlgn="base">
                <a:spcBef>
                  <a:spcPct val="0"/>
                </a:spcBef>
                <a:spcAft>
                  <a:spcPct val="0"/>
                </a:spcAft>
                <a:defRPr/>
              </a:pPr>
              <a:t>33</a:t>
            </a:fld>
            <a:endParaRPr 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547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Another special case of the constraint is presented here.</a:t>
            </a:r>
            <a:endParaRPr lang="cs-CZ" smtClean="0"/>
          </a:p>
          <a:p>
            <a:pPr eaLnBrk="1" hangingPunct="1">
              <a:spcBef>
                <a:spcPct val="0"/>
              </a:spcBef>
            </a:pPr>
            <a:endParaRPr lang="cs-CZ" smtClean="0"/>
          </a:p>
        </p:txBody>
      </p:sp>
      <p:sp>
        <p:nvSpPr>
          <p:cNvPr id="10342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1B21E3-CAC1-4295-9E90-BF143810CBEA}" type="slidenum">
              <a:rPr lang="cs-CZ"/>
              <a:pPr fontAlgn="base">
                <a:spcBef>
                  <a:spcPct val="0"/>
                </a:spcBef>
                <a:spcAft>
                  <a:spcPct val="0"/>
                </a:spcAft>
                <a:defRPr/>
              </a:pPr>
              <a:t>34</a:t>
            </a:fld>
            <a:endParaRPr lang="cs-CZ"/>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85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If we suppose the constraint in the form of the energy conservation, we obtain the reduced equation in the expected form. </a:t>
            </a:r>
            <a:endParaRPr lang="cs-CZ" smtClean="0"/>
          </a:p>
          <a:p>
            <a:r>
              <a:rPr lang="cs-CZ" smtClean="0"/>
              <a:t>- </a:t>
            </a:r>
            <a:r>
              <a:rPr lang="en-US" smtClean="0"/>
              <a:t>The constraint Lagrangian leading to this equation is of course not unique. It contains some free functions.</a:t>
            </a:r>
            <a:endParaRPr lang="cs-CZ" smtClean="0"/>
          </a:p>
          <a:p>
            <a:endParaRPr lang="cs-CZ" smtClean="0"/>
          </a:p>
        </p:txBody>
      </p:sp>
      <p:sp>
        <p:nvSpPr>
          <p:cNvPr id="10649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7D7246-903C-495D-9D5B-4A0B4E1785E3}" type="slidenum">
              <a:rPr lang="cs-CZ"/>
              <a:pPr fontAlgn="base">
                <a:spcBef>
                  <a:spcPct val="0"/>
                </a:spcBef>
                <a:spcAft>
                  <a:spcPct val="0"/>
                </a:spcAft>
                <a:defRPr/>
              </a:pPr>
              <a:t>35</a:t>
            </a:fld>
            <a:endParaRPr lang="cs-CZ"/>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Zástupný symbol pro obrázek snímku 1"/>
          <p:cNvSpPr>
            <a:spLocks noGrp="1" noRot="1" noChangeAspect="1"/>
          </p:cNvSpPr>
          <p:nvPr>
            <p:ph type="sldImg"/>
          </p:nvPr>
        </p:nvSpPr>
        <p:spPr bwMode="auto">
          <a:noFill/>
          <a:ln>
            <a:solidFill>
              <a:srgbClr val="000000"/>
            </a:solidFill>
            <a:miter lim="800000"/>
            <a:headEnd/>
            <a:tailEnd/>
          </a:ln>
        </p:spPr>
      </p:sp>
      <p:sp>
        <p:nvSpPr>
          <p:cNvPr id="11161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we present the case with zero Lagrangian function </a:t>
            </a:r>
            <a:r>
              <a:rPr lang="en-US" i="1" smtClean="0"/>
              <a:t>L</a:t>
            </a:r>
            <a:r>
              <a:rPr lang="en-US" baseline="-25000" smtClean="0"/>
              <a:t>0</a:t>
            </a:r>
            <a:r>
              <a:rPr lang="en-US" smtClean="0"/>
              <a:t>.</a:t>
            </a:r>
            <a:r>
              <a:rPr lang="en-US" baseline="-25000" smtClean="0"/>
              <a:t> </a:t>
            </a:r>
            <a:endParaRPr lang="cs-CZ" smtClean="0"/>
          </a:p>
          <a:p>
            <a:pPr eaLnBrk="1" hangingPunct="1">
              <a:spcBef>
                <a:spcPct val="0"/>
              </a:spcBef>
            </a:pPr>
            <a:endParaRPr lang="cs-CZ" smtClean="0"/>
          </a:p>
        </p:txBody>
      </p:sp>
      <p:sp>
        <p:nvSpPr>
          <p:cNvPr id="10854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A86C1A-F708-47A9-9F65-AEF868F8C696}" type="slidenum">
              <a:rPr lang="cs-CZ"/>
              <a:pPr fontAlgn="base">
                <a:spcBef>
                  <a:spcPct val="0"/>
                </a:spcBef>
                <a:spcAft>
                  <a:spcPct val="0"/>
                </a:spcAft>
                <a:defRPr/>
              </a:pPr>
              <a:t>36</a:t>
            </a:fld>
            <a:endParaRPr lang="cs-CZ"/>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1366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mtClean="0"/>
              <a:t>In presence of nonholonomic constraints arise some problems which do not occur in unconstrained cases. We present here some of them.</a:t>
            </a:r>
            <a:endParaRPr lang="cs-CZ" smtClean="0"/>
          </a:p>
          <a:p>
            <a:r>
              <a:rPr lang="cs-CZ" smtClean="0"/>
              <a:t>- </a:t>
            </a:r>
            <a:r>
              <a:rPr lang="en-US" smtClean="0"/>
              <a:t>For a given unconstrained system and given constraint to find all solutions of constraint Helmholtz conditions – this is difficult in general.</a:t>
            </a:r>
            <a:endParaRPr lang="cs-CZ" smtClean="0"/>
          </a:p>
          <a:p>
            <a:r>
              <a:rPr lang="cs-CZ" smtClean="0"/>
              <a:t>- </a:t>
            </a:r>
            <a:r>
              <a:rPr lang="en-US" smtClean="0"/>
              <a:t>To find all Lagrangians leading to corresponding reduced equations.</a:t>
            </a:r>
            <a:endParaRPr lang="cs-CZ" smtClean="0"/>
          </a:p>
          <a:p>
            <a:r>
              <a:rPr lang="cs-CZ" smtClean="0"/>
              <a:t>- </a:t>
            </a:r>
            <a:r>
              <a:rPr lang="en-US" smtClean="0"/>
              <a:t>To describe the class of constraints which turn the initially non-variational mechanical system to a constraint variational one. </a:t>
            </a:r>
            <a:endParaRPr lang="cs-CZ" smtClean="0"/>
          </a:p>
          <a:p>
            <a:pPr eaLnBrk="1" hangingPunct="1">
              <a:spcBef>
                <a:spcPct val="0"/>
              </a:spcBef>
            </a:pPr>
            <a:endParaRPr lang="cs-CZ" smtClean="0"/>
          </a:p>
        </p:txBody>
      </p:sp>
      <p:sp>
        <p:nvSpPr>
          <p:cNvPr id="11059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23944A-64A4-406B-940C-837D075351E6}" type="slidenum">
              <a:rPr lang="cs-CZ"/>
              <a:pPr fontAlgn="base">
                <a:spcBef>
                  <a:spcPct val="0"/>
                </a:spcBef>
                <a:spcAft>
                  <a:spcPct val="0"/>
                </a:spcAft>
                <a:defRPr/>
              </a:pPr>
              <a:t>37</a:t>
            </a:fld>
            <a:endParaRPr lang="cs-CZ"/>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1571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bibliography concerning the nonholonomic mechanics is very rich, especially that dealing with linear or affine constraints. In the list of references shown here we present only the papers directly related to our problem, i.e. to the inverse problem of nonholonomic calculus of variations in mechanics. </a:t>
            </a:r>
            <a:endParaRPr lang="cs-CZ" smtClean="0"/>
          </a:p>
          <a:p>
            <a:pPr eaLnBrk="1" hangingPunct="1">
              <a:spcBef>
                <a:spcPct val="0"/>
              </a:spcBef>
            </a:pPr>
            <a:endParaRPr lang="cs-CZ" smtClean="0"/>
          </a:p>
        </p:txBody>
      </p:sp>
      <p:sp>
        <p:nvSpPr>
          <p:cNvPr id="11264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FBB1FD-8762-4A6F-9FBB-D0F5D208AAD5}" type="slidenum">
              <a:rPr lang="cs-CZ"/>
              <a:pPr fontAlgn="base">
                <a:spcBef>
                  <a:spcPct val="0"/>
                </a:spcBef>
                <a:spcAft>
                  <a:spcPct val="0"/>
                </a:spcAft>
                <a:defRPr/>
              </a:pPr>
              <a:t>38</a:t>
            </a:fld>
            <a:endParaRPr lang="cs-CZ"/>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noFill/>
          <a:ln>
            <a:solidFill>
              <a:srgbClr val="000000"/>
            </a:solidFill>
            <a:miter lim="800000"/>
            <a:headEnd/>
            <a:tailEnd/>
          </a:ln>
        </p:spPr>
      </p:sp>
      <p:sp>
        <p:nvSpPr>
          <p:cNvPr id="12390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TextEdit="1"/>
          </p:cNvSpPr>
          <p:nvPr>
            <p:ph type="sldImg"/>
          </p:nvPr>
        </p:nvSpPr>
        <p:spPr bwMode="auto">
          <a:noFill/>
          <a:ln>
            <a:solidFill>
              <a:srgbClr val="000000"/>
            </a:solidFill>
            <a:miter lim="800000"/>
            <a:headEnd/>
            <a:tailEnd/>
          </a:ln>
        </p:spPr>
      </p:sp>
      <p:sp>
        <p:nvSpPr>
          <p:cNvPr id="65538" name="Rectangle 3"/>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First, we formulate the problem and present the geometrical background of the theory.</a:t>
            </a:r>
            <a:endParaRPr lang="cs-CZ" smtClean="0"/>
          </a:p>
          <a:p>
            <a:r>
              <a:rPr lang="cs-CZ" smtClean="0"/>
              <a:t>- </a:t>
            </a:r>
            <a:r>
              <a:rPr lang="en-US" smtClean="0"/>
              <a:t>Then we define the constraint variationality and show the corresponding constraint Helmholtz conditions. </a:t>
            </a:r>
            <a:endParaRPr lang="cs-CZ" smtClean="0"/>
          </a:p>
          <a:p>
            <a:r>
              <a:rPr lang="cs-CZ" smtClean="0"/>
              <a:t>- </a:t>
            </a:r>
            <a:r>
              <a:rPr lang="en-US" smtClean="0"/>
              <a:t>We finish our presentation by two simple and may be instructive examples.</a:t>
            </a:r>
            <a:endParaRPr lang="cs-CZ" smtClean="0"/>
          </a:p>
          <a:p>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829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The state of a classical mechanical system with </a:t>
            </a:r>
            <a:r>
              <a:rPr lang="en-US" i="1" smtClean="0"/>
              <a:t>m </a:t>
            </a:r>
            <a:r>
              <a:rPr lang="en-US" smtClean="0"/>
              <a:t>degrees of freedom is described by </a:t>
            </a:r>
            <a:r>
              <a:rPr lang="en-US" i="1" smtClean="0"/>
              <a:t>m </a:t>
            </a:r>
            <a:r>
              <a:rPr lang="en-US" smtClean="0"/>
              <a:t>coordinates and </a:t>
            </a:r>
            <a:r>
              <a:rPr lang="en-US" i="1" smtClean="0"/>
              <a:t>m</a:t>
            </a:r>
            <a:r>
              <a:rPr lang="en-US" smtClean="0"/>
              <a:t> velocities. </a:t>
            </a:r>
            <a:endParaRPr lang="cs-CZ" smtClean="0"/>
          </a:p>
          <a:p>
            <a:r>
              <a:rPr lang="cs-CZ" smtClean="0"/>
              <a:t>- </a:t>
            </a:r>
            <a:r>
              <a:rPr lang="en-US" smtClean="0"/>
              <a:t>The motion of a nonholonomic constrained system is limited by </a:t>
            </a:r>
            <a:r>
              <a:rPr lang="en-US" i="1" smtClean="0"/>
              <a:t>k </a:t>
            </a:r>
            <a:r>
              <a:rPr lang="en-US" smtClean="0"/>
              <a:t>constraints </a:t>
            </a:r>
            <a:r>
              <a:rPr lang="en-US" i="1" smtClean="0"/>
              <a:t>f </a:t>
            </a:r>
            <a:r>
              <a:rPr lang="en-US" i="1" baseline="30000" smtClean="0"/>
              <a:t>i </a:t>
            </a:r>
            <a:r>
              <a:rPr lang="en-US" smtClean="0"/>
              <a:t>= 0, with the presented rank condition.</a:t>
            </a:r>
            <a:endParaRPr lang="cs-CZ" smtClean="0"/>
          </a:p>
          <a:p>
            <a:r>
              <a:rPr lang="cs-CZ" smtClean="0"/>
              <a:t>- </a:t>
            </a:r>
            <a:r>
              <a:rPr lang="en-US" smtClean="0"/>
              <a:t>The derivatives define </a:t>
            </a:r>
            <a:r>
              <a:rPr lang="en-US" i="1" smtClean="0"/>
              <a:t>Chetaev constraint force</a:t>
            </a:r>
            <a:r>
              <a:rPr lang="en-US" smtClean="0"/>
              <a:t>, containing </a:t>
            </a:r>
            <a:r>
              <a:rPr lang="en-US" i="1" smtClean="0"/>
              <a:t>Lagrange multipliers</a:t>
            </a:r>
            <a:r>
              <a:rPr lang="en-US" smtClean="0"/>
              <a:t>. </a:t>
            </a:r>
            <a:endParaRPr lang="cs-CZ" smtClean="0"/>
          </a:p>
          <a:p>
            <a:r>
              <a:rPr lang="cs-CZ" smtClean="0"/>
              <a:t>- </a:t>
            </a:r>
            <a:r>
              <a:rPr lang="en-US" smtClean="0"/>
              <a:t>The usual solution of the nonholonomic problem for linear constraints uses d</a:t>
            </a:r>
            <a:r>
              <a:rPr lang="cs-CZ" smtClean="0"/>
              <a:t>´Alembert </a:t>
            </a:r>
            <a:r>
              <a:rPr lang="en-US" smtClean="0"/>
              <a:t>principle of virtual works and leads to so called </a:t>
            </a:r>
            <a:r>
              <a:rPr lang="en-US" i="1" smtClean="0"/>
              <a:t>Chetaev equations</a:t>
            </a:r>
            <a:r>
              <a:rPr lang="en-US" smtClean="0"/>
              <a:t>. These </a:t>
            </a:r>
            <a:r>
              <a:rPr lang="en-US" i="1" smtClean="0"/>
              <a:t>m </a:t>
            </a:r>
            <a:r>
              <a:rPr lang="en-US" smtClean="0"/>
              <a:t>equations together with </a:t>
            </a:r>
            <a:r>
              <a:rPr lang="en-US" i="1" smtClean="0"/>
              <a:t>k </a:t>
            </a:r>
            <a:r>
              <a:rPr lang="en-US" smtClean="0"/>
              <a:t>constraint conditions represent </a:t>
            </a:r>
            <a:r>
              <a:rPr lang="en-US" i="1" smtClean="0"/>
              <a:t>m</a:t>
            </a:r>
            <a:r>
              <a:rPr lang="en-US" smtClean="0"/>
              <a:t>+</a:t>
            </a:r>
            <a:r>
              <a:rPr lang="en-US" i="1" smtClean="0"/>
              <a:t>k  </a:t>
            </a:r>
            <a:r>
              <a:rPr lang="en-US" smtClean="0"/>
              <a:t>mixed first and second order ODE for </a:t>
            </a:r>
            <a:r>
              <a:rPr lang="en-US" i="1" smtClean="0"/>
              <a:t>m </a:t>
            </a:r>
            <a:r>
              <a:rPr lang="en-US" smtClean="0"/>
              <a:t>components of the trajectory of the system and </a:t>
            </a:r>
            <a:r>
              <a:rPr lang="en-US" i="1" smtClean="0"/>
              <a:t>k </a:t>
            </a:r>
            <a:r>
              <a:rPr lang="en-US" smtClean="0"/>
              <a:t>multipliers.</a:t>
            </a:r>
            <a:endParaRPr lang="cs-CZ" smtClean="0"/>
          </a:p>
          <a:p>
            <a:r>
              <a:rPr lang="cs-CZ" smtClean="0"/>
              <a:t>- </a:t>
            </a:r>
            <a:r>
              <a:rPr lang="en-US" smtClean="0"/>
              <a:t>An alternative approach is the geometrical theory of nonholonomic mechanical system based on the nonholonomic variational principle, suggested and developed by Olga Rossi. This approach leads to </a:t>
            </a:r>
            <a:r>
              <a:rPr lang="en-US" i="1" smtClean="0"/>
              <a:t>m</a:t>
            </a:r>
            <a:r>
              <a:rPr lang="en-US" smtClean="0"/>
              <a:t> – </a:t>
            </a:r>
            <a:r>
              <a:rPr lang="en-US" i="1" smtClean="0"/>
              <a:t>k reduced equations of motion</a:t>
            </a:r>
            <a:r>
              <a:rPr lang="en-US" smtClean="0"/>
              <a:t> which together with </a:t>
            </a:r>
            <a:r>
              <a:rPr lang="en-US" i="1" smtClean="0"/>
              <a:t>k </a:t>
            </a:r>
            <a:r>
              <a:rPr lang="en-US" smtClean="0"/>
              <a:t>constraints give </a:t>
            </a:r>
            <a:r>
              <a:rPr lang="en-US" i="1" smtClean="0"/>
              <a:t>m</a:t>
            </a:r>
            <a:r>
              <a:rPr lang="en-US" smtClean="0"/>
              <a:t> ODE for components of the trajectory of the mechanical system. The advantage of this approach is that it is applicable</a:t>
            </a:r>
            <a:r>
              <a:rPr lang="cs-CZ" smtClean="0"/>
              <a:t> to</a:t>
            </a:r>
            <a:r>
              <a:rPr lang="en-US" smtClean="0"/>
              <a:t> an arbitrary constraint and it avoids the use of Lagrange multipliers.  </a:t>
            </a:r>
            <a:endParaRPr lang="cs-CZ" smtClean="0"/>
          </a:p>
          <a:p>
            <a:endParaRPr lang="cs-CZ" smtClean="0"/>
          </a:p>
        </p:txBody>
      </p:sp>
      <p:sp>
        <p:nvSpPr>
          <p:cNvPr id="7577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EF5A1F-FB1C-4444-9764-891F14D586AD}" type="slidenum">
              <a:rPr lang="cs-CZ"/>
              <a:pPr fontAlgn="base">
                <a:spcBef>
                  <a:spcPct val="0"/>
                </a:spcBef>
                <a:spcAft>
                  <a:spcPct val="0"/>
                </a:spcAft>
                <a:defRPr/>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890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The geometrical theory is developed on fibred manifolds and their jet prolongations. We use the standard notation. For mechanics the dimension of the base is 1. </a:t>
            </a:r>
            <a:endParaRPr lang="cs-CZ" smtClean="0"/>
          </a:p>
          <a:p>
            <a:r>
              <a:rPr lang="cs-CZ" smtClean="0"/>
              <a:t>- </a:t>
            </a:r>
            <a:r>
              <a:rPr lang="en-US" smtClean="0"/>
              <a:t>We define sections and holonomic sections also by a standard way. </a:t>
            </a:r>
            <a:endParaRPr lang="cs-CZ" smtClean="0"/>
          </a:p>
          <a:p>
            <a:r>
              <a:rPr lang="cs-CZ" smtClean="0"/>
              <a:t>- </a:t>
            </a:r>
            <a:r>
              <a:rPr lang="en-US" smtClean="0"/>
              <a:t>On </a:t>
            </a:r>
            <a:r>
              <a:rPr lang="en-US" i="1" smtClean="0"/>
              <a:t>Y</a:t>
            </a:r>
            <a:r>
              <a:rPr lang="en-US" smtClean="0"/>
              <a:t> and their prolongations we consider differential </a:t>
            </a:r>
            <a:r>
              <a:rPr lang="en-US" i="1" smtClean="0"/>
              <a:t>q-</a:t>
            </a:r>
            <a:r>
              <a:rPr lang="en-US" smtClean="0"/>
              <a:t>forms adapted to the fibred structure. We define horizontal forms and contact forms of various degrees of contacness. </a:t>
            </a:r>
            <a:endParaRPr lang="cs-CZ" smtClean="0"/>
          </a:p>
          <a:p>
            <a:r>
              <a:rPr lang="cs-CZ" smtClean="0"/>
              <a:t>- </a:t>
            </a:r>
            <a:r>
              <a:rPr lang="en-US" smtClean="0"/>
              <a:t>There exists a unique canonical decomposition of a form </a:t>
            </a:r>
            <a:r>
              <a:rPr lang="el-GR" i="1" smtClean="0"/>
              <a:t>η </a:t>
            </a:r>
            <a:r>
              <a:rPr lang="en-US" smtClean="0"/>
              <a:t>into components of various degrees of contacnetss.</a:t>
            </a:r>
            <a:endParaRPr lang="cs-CZ" smtClean="0"/>
          </a:p>
          <a:p>
            <a:endParaRPr lang="cs-CZ" i="1" smtClean="0"/>
          </a:p>
        </p:txBody>
      </p:sp>
      <p:sp>
        <p:nvSpPr>
          <p:cNvPr id="2355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1B5DFF-3A5C-4262-9BB9-0ABC5F58EB07}" type="slidenum">
              <a:rPr lang="cs-CZ"/>
              <a:pPr fontAlgn="base">
                <a:spcBef>
                  <a:spcPct val="0"/>
                </a:spcBef>
                <a:spcAft>
                  <a:spcPct val="0"/>
                </a:spcAft>
                <a:defRPr/>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Zástupný symbol pro obrázek snímku 1"/>
          <p:cNvSpPr>
            <a:spLocks noGrp="1" noRot="1" noChangeAspect="1"/>
          </p:cNvSpPr>
          <p:nvPr>
            <p:ph type="sldImg"/>
          </p:nvPr>
        </p:nvSpPr>
        <p:spPr bwMode="auto">
          <a:noFill/>
          <a:ln>
            <a:solidFill>
              <a:srgbClr val="000000"/>
            </a:solidFill>
            <a:miter lim="800000"/>
            <a:headEnd/>
            <a:tailEnd/>
          </a:ln>
        </p:spPr>
      </p:sp>
      <p:sp>
        <p:nvSpPr>
          <p:cNvPr id="9933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First order mechanics is defined on the first prolongation of </a:t>
            </a:r>
            <a:r>
              <a:rPr lang="en-US" i="1" smtClean="0"/>
              <a:t>Y </a:t>
            </a:r>
            <a:r>
              <a:rPr lang="en-US" smtClean="0"/>
              <a:t>. This prolongation is the </a:t>
            </a:r>
            <a:r>
              <a:rPr lang="en-US" i="1" smtClean="0"/>
              <a:t>evolution space </a:t>
            </a:r>
            <a:r>
              <a:rPr lang="en-US" smtClean="0"/>
              <a:t>of a mechanical system. The equations of motion are given on  second prolongation.</a:t>
            </a:r>
            <a:endParaRPr lang="cs-CZ" smtClean="0"/>
          </a:p>
          <a:p>
            <a:r>
              <a:rPr lang="cs-CZ" smtClean="0"/>
              <a:t>- </a:t>
            </a:r>
            <a:r>
              <a:rPr lang="en-US" smtClean="0"/>
              <a:t>For calculations in coordinates we introduce coordinate systems adapted to the fibred structure, again by a the standard way.</a:t>
            </a:r>
            <a:endParaRPr lang="cs-CZ" smtClean="0"/>
          </a:p>
          <a:p>
            <a:r>
              <a:rPr lang="cs-CZ" smtClean="0"/>
              <a:t>- To </a:t>
            </a:r>
            <a:r>
              <a:rPr lang="en-US" smtClean="0"/>
              <a:t>express differential forms we introduce the adapted bases of 1-forms on prolongations of </a:t>
            </a:r>
            <a:r>
              <a:rPr lang="en-US" i="1" smtClean="0"/>
              <a:t>Y</a:t>
            </a:r>
            <a:r>
              <a:rPr lang="en-US" smtClean="0"/>
              <a:t> , using contact 1-forms.</a:t>
            </a:r>
            <a:endParaRPr lang="cs-CZ" smtClean="0"/>
          </a:p>
          <a:p>
            <a:endParaRPr lang="cs-CZ" smtClean="0"/>
          </a:p>
        </p:txBody>
      </p:sp>
      <p:sp>
        <p:nvSpPr>
          <p:cNvPr id="9216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145BB1-D208-4369-AD99-641E69F89F37}" type="slidenum">
              <a:rPr lang="cs-CZ"/>
              <a:pPr fontAlgn="base">
                <a:spcBef>
                  <a:spcPct val="0"/>
                </a:spcBef>
                <a:spcAft>
                  <a:spcPct val="0"/>
                </a:spcAft>
                <a:defRPr/>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7522"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Now we define the </a:t>
            </a:r>
            <a:r>
              <a:rPr lang="en-US" i="1" smtClean="0"/>
              <a:t>variational integral</a:t>
            </a:r>
            <a:r>
              <a:rPr lang="en-US" smtClean="0"/>
              <a:t>. In the definition Ω denotes a compact subset of </a:t>
            </a:r>
            <a:r>
              <a:rPr lang="cs-CZ" i="1" smtClean="0"/>
              <a:t>X</a:t>
            </a:r>
            <a:r>
              <a:rPr lang="cs-CZ" smtClean="0"/>
              <a:t>, </a:t>
            </a:r>
            <a:r>
              <a:rPr lang="en-US" smtClean="0"/>
              <a:t>Γ</a:t>
            </a:r>
            <a:r>
              <a:rPr lang="en-US" baseline="-25000" smtClean="0"/>
              <a:t>Ω</a:t>
            </a:r>
            <a:r>
              <a:rPr lang="en-US" smtClean="0"/>
              <a:t>(</a:t>
            </a:r>
            <a:r>
              <a:rPr lang="el-GR" i="1" smtClean="0"/>
              <a:t>π</a:t>
            </a:r>
            <a:r>
              <a:rPr lang="en-US" smtClean="0"/>
              <a:t>) is a the set of all sections of </a:t>
            </a:r>
            <a:r>
              <a:rPr lang="el-GR" i="1" smtClean="0"/>
              <a:t>π </a:t>
            </a:r>
            <a:r>
              <a:rPr lang="en-US" smtClean="0"/>
              <a:t>defined on Ω. </a:t>
            </a:r>
            <a:endParaRPr lang="cs-CZ" smtClean="0"/>
          </a:p>
          <a:p>
            <a:r>
              <a:rPr lang="cs-CZ" smtClean="0"/>
              <a:t>- </a:t>
            </a:r>
            <a:r>
              <a:rPr lang="en-US" smtClean="0"/>
              <a:t>Let (</a:t>
            </a:r>
            <a:r>
              <a:rPr lang="el-GR" i="1" smtClean="0"/>
              <a:t>ξ</a:t>
            </a:r>
            <a:r>
              <a:rPr lang="en-US" smtClean="0"/>
              <a:t> ,</a:t>
            </a:r>
            <a:r>
              <a:rPr lang="en-US" i="1" smtClean="0"/>
              <a:t> </a:t>
            </a:r>
            <a:r>
              <a:rPr lang="el-GR" i="1" smtClean="0"/>
              <a:t>ξ</a:t>
            </a:r>
            <a:r>
              <a:rPr lang="en-US" baseline="-25000" smtClean="0"/>
              <a:t>0</a:t>
            </a:r>
            <a:r>
              <a:rPr lang="en-US" smtClean="0"/>
              <a:t> ) be a </a:t>
            </a:r>
            <a:r>
              <a:rPr lang="en-US" i="1" smtClean="0"/>
              <a:t>π</a:t>
            </a:r>
            <a:r>
              <a:rPr lang="en-US" smtClean="0"/>
              <a:t>-projectable vector field on </a:t>
            </a:r>
            <a:r>
              <a:rPr lang="en-US" i="1" smtClean="0"/>
              <a:t>Y </a:t>
            </a:r>
            <a:r>
              <a:rPr lang="en-US" smtClean="0"/>
              <a:t>. The </a:t>
            </a:r>
            <a:r>
              <a:rPr lang="en-US" i="1" smtClean="0"/>
              <a:t>deformation</a:t>
            </a:r>
            <a:r>
              <a:rPr lang="en-US" smtClean="0"/>
              <a:t> or </a:t>
            </a:r>
            <a:r>
              <a:rPr lang="en-US" i="1" smtClean="0"/>
              <a:t>variation</a:t>
            </a:r>
            <a:r>
              <a:rPr lang="en-US" smtClean="0"/>
              <a:t> of the section </a:t>
            </a:r>
            <a:r>
              <a:rPr lang="el-GR" i="1" smtClean="0"/>
              <a:t>γ</a:t>
            </a:r>
            <a:r>
              <a:rPr lang="el-GR" smtClean="0"/>
              <a:t> </a:t>
            </a:r>
            <a:r>
              <a:rPr lang="en-US" smtClean="0"/>
              <a:t>induced by this vector field is the one-parameter family of sections                      </a:t>
            </a:r>
            <a:r>
              <a:rPr lang="el-GR" i="1" smtClean="0"/>
              <a:t>γ</a:t>
            </a:r>
            <a:r>
              <a:rPr lang="en-US" i="1" baseline="-25000" smtClean="0"/>
              <a:t>u</a:t>
            </a:r>
            <a:r>
              <a:rPr lang="en-US" smtClean="0"/>
              <a:t>  = </a:t>
            </a:r>
            <a:r>
              <a:rPr lang="el-GR" smtClean="0"/>
              <a:t>Φ</a:t>
            </a:r>
            <a:r>
              <a:rPr lang="en-US" i="1" baseline="-25000" smtClean="0"/>
              <a:t>u</a:t>
            </a:r>
            <a:r>
              <a:rPr lang="el-GR" i="1" smtClean="0"/>
              <a:t>γ </a:t>
            </a:r>
            <a:r>
              <a:rPr lang="el-GR" smtClean="0"/>
              <a:t>Φ</a:t>
            </a:r>
            <a:r>
              <a:rPr lang="en-US" i="1" baseline="-25000" smtClean="0"/>
              <a:t>u</a:t>
            </a:r>
            <a:r>
              <a:rPr lang="en-US" baseline="-25000" smtClean="0"/>
              <a:t>0</a:t>
            </a:r>
            <a:r>
              <a:rPr lang="en-US" baseline="30000" smtClean="0"/>
              <a:t>-1</a:t>
            </a:r>
            <a:r>
              <a:rPr lang="en-US" smtClean="0"/>
              <a:t>  given by local one-parameter group of </a:t>
            </a:r>
            <a:r>
              <a:rPr lang="el-GR" i="1" smtClean="0"/>
              <a:t>ξ</a:t>
            </a:r>
            <a:r>
              <a:rPr lang="en-US" smtClean="0"/>
              <a:t>.  </a:t>
            </a:r>
            <a:endParaRPr lang="cs-CZ" smtClean="0"/>
          </a:p>
          <a:p>
            <a:r>
              <a:rPr lang="cs-CZ" smtClean="0"/>
              <a:t>- </a:t>
            </a:r>
            <a:r>
              <a:rPr lang="en-US" smtClean="0"/>
              <a:t>Then we can define the </a:t>
            </a:r>
            <a:r>
              <a:rPr lang="en-US" i="1" smtClean="0"/>
              <a:t>variational derivative </a:t>
            </a:r>
            <a:r>
              <a:rPr lang="en-US" smtClean="0"/>
              <a:t>of the variational functional. </a:t>
            </a:r>
            <a:endParaRPr lang="cs-CZ" smtClean="0"/>
          </a:p>
          <a:p>
            <a:r>
              <a:rPr lang="cs-CZ" smtClean="0"/>
              <a:t>- </a:t>
            </a:r>
            <a:r>
              <a:rPr lang="en-US" smtClean="0"/>
              <a:t>The integral first variational formula holds. </a:t>
            </a:r>
            <a:endParaRPr lang="cs-CZ" smtClean="0"/>
          </a:p>
          <a:p>
            <a:r>
              <a:rPr lang="cs-CZ" smtClean="0"/>
              <a:t>- </a:t>
            </a:r>
            <a:r>
              <a:rPr lang="en-US" smtClean="0"/>
              <a:t>The Lepage equivalent of the Lagrangian is defined by two conditions: its horizontal component is the Lagrangian, and the 1-contact component of its exterior derivative is </a:t>
            </a:r>
            <a:r>
              <a:rPr lang="cs-CZ" smtClean="0"/>
              <a:t>the Euler-Lagrange form.</a:t>
            </a:r>
          </a:p>
          <a:p>
            <a:endParaRPr lang="cs-CZ" smtClean="0"/>
          </a:p>
        </p:txBody>
      </p:sp>
      <p:sp>
        <p:nvSpPr>
          <p:cNvPr id="10035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A29BA5-5B8A-4E4F-B9BF-DB086FA6FF90}" type="slidenum">
              <a:rPr lang="cs-CZ"/>
              <a:pPr fontAlgn="base">
                <a:spcBef>
                  <a:spcPct val="0"/>
                </a:spcBef>
                <a:spcAft>
                  <a:spcPct val="0"/>
                </a:spcAft>
                <a:defRPr/>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Zástupný symbol pro obrázek snímku 1"/>
          <p:cNvSpPr>
            <a:spLocks noGrp="1" noRot="1" noChangeAspect="1"/>
          </p:cNvSpPr>
          <p:nvPr>
            <p:ph type="sldImg"/>
          </p:nvPr>
        </p:nvSpPr>
        <p:spPr bwMode="auto">
          <a:noFill/>
          <a:ln>
            <a:solidFill>
              <a:srgbClr val="000000"/>
            </a:solidFill>
            <a:miter lim="800000"/>
            <a:headEnd/>
            <a:tailEnd/>
          </a:ln>
        </p:spPr>
      </p:sp>
      <p:sp>
        <p:nvSpPr>
          <p:cNvPr id="747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The section </a:t>
            </a:r>
            <a:r>
              <a:rPr lang="el-GR" i="1" smtClean="0"/>
              <a:t>γ </a:t>
            </a:r>
            <a:r>
              <a:rPr lang="en-US" smtClean="0"/>
              <a:t>is a stationary point of the variational functional </a:t>
            </a:r>
            <a:r>
              <a:rPr lang="en-US" i="1" smtClean="0"/>
              <a:t>S</a:t>
            </a:r>
            <a:r>
              <a:rPr lang="en-US" smtClean="0"/>
              <a:t> if the corresponding variational derivative is zero. </a:t>
            </a:r>
            <a:endParaRPr lang="cs-CZ" smtClean="0"/>
          </a:p>
          <a:p>
            <a:r>
              <a:rPr lang="cs-CZ" smtClean="0"/>
              <a:t>- </a:t>
            </a:r>
            <a:r>
              <a:rPr lang="en-US" smtClean="0"/>
              <a:t>We have the following geometrical expression for equations of motion.</a:t>
            </a:r>
            <a:endParaRPr lang="cs-CZ" smtClean="0"/>
          </a:p>
          <a:p>
            <a:r>
              <a:rPr lang="cs-CZ" smtClean="0"/>
              <a:t>- </a:t>
            </a:r>
            <a:r>
              <a:rPr lang="en-US" smtClean="0"/>
              <a:t>And here is their well-known chart expression.</a:t>
            </a:r>
            <a:endParaRPr lang="cs-CZ" smtClean="0"/>
          </a:p>
          <a:p>
            <a:endParaRPr lang="cs-CZ" smtClean="0"/>
          </a:p>
        </p:txBody>
      </p:sp>
      <p:sp>
        <p:nvSpPr>
          <p:cNvPr id="5325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48247F-7E72-4BFF-8B70-BB94212068D4}" type="slidenum">
              <a:rPr lang="cs-CZ"/>
              <a:pPr fontAlgn="base">
                <a:spcBef>
                  <a:spcPct val="0"/>
                </a:spcBef>
                <a:spcAft>
                  <a:spcPct val="0"/>
                </a:spcAft>
                <a:defRPr/>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4"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Zaoblený obdélník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bdélník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cs-CZ" smtClean="0"/>
              <a:t>Kliknutím lze upravit styl.</a:t>
            </a:r>
            <a:endParaRPr lang="en-US"/>
          </a:p>
        </p:txBody>
      </p:sp>
      <p:sp>
        <p:nvSpPr>
          <p:cNvPr id="11" name="Zástupný symbol pro datum 27"/>
          <p:cNvSpPr>
            <a:spLocks noGrp="1"/>
          </p:cNvSpPr>
          <p:nvPr>
            <p:ph type="dt" sz="half" idx="10"/>
          </p:nvPr>
        </p:nvSpPr>
        <p:spPr/>
        <p:txBody>
          <a:bodyPr/>
          <a:lstStyle>
            <a:lvl1pPr>
              <a:defRPr/>
            </a:lvl1pPr>
          </a:lstStyle>
          <a:p>
            <a:pPr>
              <a:defRPr/>
            </a:pPr>
            <a:fld id="{2428E0EA-3EF8-47BE-9AAF-15913339640B}" type="datetimeFigureOut">
              <a:rPr lang="cs-CZ"/>
              <a:pPr>
                <a:defRPr/>
              </a:pPr>
              <a:t>6.7.2012</a:t>
            </a:fld>
            <a:endParaRPr lang="cs-CZ"/>
          </a:p>
        </p:txBody>
      </p:sp>
      <p:sp>
        <p:nvSpPr>
          <p:cNvPr id="12" name="Zástupný symbol pro zápatí 16"/>
          <p:cNvSpPr>
            <a:spLocks noGrp="1"/>
          </p:cNvSpPr>
          <p:nvPr>
            <p:ph type="ftr" sz="quarter" idx="11"/>
          </p:nvPr>
        </p:nvSpPr>
        <p:spPr/>
        <p:txBody>
          <a:bodyPr/>
          <a:lstStyle>
            <a:lvl1pPr>
              <a:defRPr/>
            </a:lvl1pPr>
          </a:lstStyle>
          <a:p>
            <a:pPr>
              <a:defRPr/>
            </a:pPr>
            <a:endParaRPr lang="cs-CZ"/>
          </a:p>
        </p:txBody>
      </p:sp>
      <p:sp>
        <p:nvSpPr>
          <p:cNvPr id="13" name="Zástupný symbol pro číslo snímku 28"/>
          <p:cNvSpPr>
            <a:spLocks noGrp="1"/>
          </p:cNvSpPr>
          <p:nvPr>
            <p:ph type="sldNum" sz="quarter" idx="12"/>
          </p:nvPr>
        </p:nvSpPr>
        <p:spPr/>
        <p:txBody>
          <a:bodyPr/>
          <a:lstStyle>
            <a:lvl1pPr>
              <a:defRPr sz="1400">
                <a:solidFill>
                  <a:srgbClr val="FFFFFF"/>
                </a:solidFill>
              </a:defRPr>
            </a:lvl1pPr>
          </a:lstStyle>
          <a:p>
            <a:pPr>
              <a:defRPr/>
            </a:pPr>
            <a:fld id="{289C37FF-EBC3-43AB-89C1-DFB7F2BF7ED7}"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AA6C5359-861E-4D2E-AB1F-C0ACA6B29605}" type="datetimeFigureOut">
              <a:rPr lang="cs-CZ"/>
              <a:pPr>
                <a:defRPr/>
              </a:pPr>
              <a:t>6.7.2012</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9FF85A21-AE97-49B3-A55B-2A030487C7E6}"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1109796A-D8A0-4893-A683-7A16B4B59B47}" type="datetimeFigureOut">
              <a:rPr lang="cs-CZ"/>
              <a:pPr>
                <a:defRPr/>
              </a:pPr>
              <a:t>6.7.2012</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784FE457-9308-4504-9319-DE725E6AFEE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8" name="Zástupný symbol pro obsah 7"/>
          <p:cNvSpPr>
            <a:spLocks noGrp="1"/>
          </p:cNvSpPr>
          <p:nvPr>
            <p:ph sz="quarter" idx="1"/>
          </p:nvPr>
        </p:nvSpPr>
        <p:spPr>
          <a:xfrm>
            <a:off x="914400" y="1447800"/>
            <a:ext cx="777240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93244B59-30A2-4C9E-8656-FE09CAFC6E52}" type="datetimeFigureOut">
              <a:rPr lang="cs-CZ"/>
              <a:pPr>
                <a:defRPr/>
              </a:pPr>
              <a:t>6.7.2012</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BDA1E07E-07D8-4578-BBFF-D32A568A631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bdélník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722313" y="952500"/>
            <a:ext cx="7772400" cy="1362075"/>
          </a:xfrm>
        </p:spPr>
        <p:txBody>
          <a:bodyPr/>
          <a:lstStyle>
            <a:lvl1pPr algn="l">
              <a:buNone/>
              <a:defRPr sz="4000" b="0" cap="none"/>
            </a:lvl1pPr>
          </a:lstStyle>
          <a:p>
            <a:r>
              <a:rPr lang="cs-CZ" smtClean="0"/>
              <a:t>Kliknutím lze upravit styl.</a:t>
            </a:r>
            <a:endParaRPr lang="en-US"/>
          </a:p>
        </p:txBody>
      </p:sp>
      <p:sp>
        <p:nvSpPr>
          <p:cNvPr id="3" name="Zástupný symbol pro text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9" name="Zástupný symbol pro datum 3"/>
          <p:cNvSpPr>
            <a:spLocks noGrp="1"/>
          </p:cNvSpPr>
          <p:nvPr>
            <p:ph type="dt" sz="half" idx="10"/>
          </p:nvPr>
        </p:nvSpPr>
        <p:spPr/>
        <p:txBody>
          <a:bodyPr/>
          <a:lstStyle>
            <a:lvl1pPr>
              <a:defRPr/>
            </a:lvl1pPr>
          </a:lstStyle>
          <a:p>
            <a:pPr>
              <a:defRPr/>
            </a:pPr>
            <a:fld id="{08978087-503C-4C46-9922-D912791062C5}" type="datetimeFigureOut">
              <a:rPr lang="cs-CZ"/>
              <a:pPr>
                <a:defRPr/>
              </a:pPr>
              <a:t>6.7.2012</a:t>
            </a:fld>
            <a:endParaRPr lang="cs-CZ"/>
          </a:p>
        </p:txBody>
      </p:sp>
      <p:sp>
        <p:nvSpPr>
          <p:cNvPr id="10" name="Zástupný symbol pro zápatí 4"/>
          <p:cNvSpPr>
            <a:spLocks noGrp="1"/>
          </p:cNvSpPr>
          <p:nvPr>
            <p:ph type="ftr" sz="quarter" idx="11"/>
          </p:nvPr>
        </p:nvSpPr>
        <p:spPr>
          <a:xfrm>
            <a:off x="800100" y="6172200"/>
            <a:ext cx="4000500" cy="457200"/>
          </a:xfrm>
        </p:spPr>
        <p:txBody>
          <a:bodyPr/>
          <a:lstStyle>
            <a:lvl1pPr>
              <a:defRPr/>
            </a:lvl1pPr>
          </a:lstStyle>
          <a:p>
            <a:pPr>
              <a:defRPr/>
            </a:pPr>
            <a:endParaRPr lang="cs-CZ"/>
          </a:p>
        </p:txBody>
      </p:sp>
      <p:sp>
        <p:nvSpPr>
          <p:cNvPr id="11" name="Zástupný symbol pro číslo snímku 5"/>
          <p:cNvSpPr>
            <a:spLocks noGrp="1"/>
          </p:cNvSpPr>
          <p:nvPr>
            <p:ph type="sldNum" sz="quarter" idx="12"/>
          </p:nvPr>
        </p:nvSpPr>
        <p:spPr>
          <a:xfrm>
            <a:off x="146050" y="6208713"/>
            <a:ext cx="457200" cy="457200"/>
          </a:xfrm>
        </p:spPr>
        <p:txBody>
          <a:bodyPr/>
          <a:lstStyle>
            <a:lvl1pPr>
              <a:defRPr/>
            </a:lvl1pPr>
          </a:lstStyle>
          <a:p>
            <a:pPr>
              <a:defRPr/>
            </a:pPr>
            <a:fld id="{6B09A686-829D-4594-83F9-353644CFD22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9" name="Zástupný symbol pro obsah 8"/>
          <p:cNvSpPr>
            <a:spLocks noGrp="1"/>
          </p:cNvSpPr>
          <p:nvPr>
            <p:ph sz="quarter" idx="1"/>
          </p:nvPr>
        </p:nvSpPr>
        <p:spPr>
          <a:xfrm>
            <a:off x="914400" y="1447800"/>
            <a:ext cx="374904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933950" y="1447800"/>
            <a:ext cx="374904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171E3E02-CE08-4645-9F4D-ADEFC58BDC4A}" type="datetimeFigureOut">
              <a:rPr lang="cs-CZ"/>
              <a:pPr>
                <a:defRPr/>
              </a:pPr>
              <a:t>6.7.2012</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DE7785A3-5A55-4A80-8F42-5C96479B882C}"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11" name="Zástupný symbol pro obsah 10"/>
          <p:cNvSpPr>
            <a:spLocks noGrp="1"/>
          </p:cNvSpPr>
          <p:nvPr>
            <p:ph sz="half" idx="2"/>
          </p:nvPr>
        </p:nvSpPr>
        <p:spPr>
          <a:xfrm>
            <a:off x="914400" y="2247900"/>
            <a:ext cx="3733800" cy="3886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4"/>
          </p:nvPr>
        </p:nvSpPr>
        <p:spPr>
          <a:xfrm>
            <a:off x="4953000" y="2247900"/>
            <a:ext cx="3733800" cy="3886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13"/>
          <p:cNvSpPr>
            <a:spLocks noGrp="1"/>
          </p:cNvSpPr>
          <p:nvPr>
            <p:ph type="dt" sz="half" idx="10"/>
          </p:nvPr>
        </p:nvSpPr>
        <p:spPr/>
        <p:txBody>
          <a:bodyPr/>
          <a:lstStyle>
            <a:lvl1pPr>
              <a:defRPr/>
            </a:lvl1pPr>
          </a:lstStyle>
          <a:p>
            <a:pPr>
              <a:defRPr/>
            </a:pPr>
            <a:fld id="{7BC54D8F-1077-4CDB-9DFB-0B97EDF9919E}" type="datetimeFigureOut">
              <a:rPr lang="cs-CZ"/>
              <a:pPr>
                <a:defRPr/>
              </a:pPr>
              <a:t>6.7.2012</a:t>
            </a:fld>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E87DD7D2-4A09-494F-8A18-A79141343E8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13"/>
          <p:cNvSpPr>
            <a:spLocks noGrp="1"/>
          </p:cNvSpPr>
          <p:nvPr>
            <p:ph type="dt" sz="half" idx="10"/>
          </p:nvPr>
        </p:nvSpPr>
        <p:spPr/>
        <p:txBody>
          <a:bodyPr/>
          <a:lstStyle>
            <a:lvl1pPr>
              <a:defRPr/>
            </a:lvl1pPr>
          </a:lstStyle>
          <a:p>
            <a:pPr>
              <a:defRPr/>
            </a:pPr>
            <a:fld id="{AA485E05-9E5E-43FC-9740-86E94D7402C6}" type="datetimeFigureOut">
              <a:rPr lang="cs-CZ"/>
              <a:pPr>
                <a:defRPr/>
              </a:pPr>
              <a:t>6.7.2012</a:t>
            </a:fld>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DE4920ED-46DE-4F87-A70A-DF64139E187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01720C17-6718-425D-9286-52D87E2D1444}" type="datetimeFigureOut">
              <a:rPr lang="cs-CZ"/>
              <a:pPr>
                <a:defRPr/>
              </a:pPr>
              <a:t>6.7.2012</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FDDBA7C4-5D78-48F6-9552-4186DFB4C4A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5"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Zaoblený obdélník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914400" y="273050"/>
            <a:ext cx="7772400" cy="1143000"/>
          </a:xfrm>
        </p:spPr>
        <p:txBody>
          <a:bodyPr/>
          <a:lstStyle>
            <a:lvl1pPr algn="l">
              <a:buNone/>
              <a:defRPr sz="4000" b="0"/>
            </a:lvl1pPr>
          </a:lstStyle>
          <a:p>
            <a:r>
              <a:rPr lang="cs-CZ" smtClean="0"/>
              <a:t>Kliknutím lze upravit styl.</a:t>
            </a:r>
            <a:endParaRPr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11" name="Zástupný symbol pro obsah 10"/>
          <p:cNvSpPr>
            <a:spLocks noGrp="1"/>
          </p:cNvSpPr>
          <p:nvPr>
            <p:ph sz="quarter" idx="1"/>
          </p:nvPr>
        </p:nvSpPr>
        <p:spPr>
          <a:xfrm>
            <a:off x="2971800" y="1600200"/>
            <a:ext cx="5715000" cy="4495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4"/>
          <p:cNvSpPr>
            <a:spLocks noGrp="1"/>
          </p:cNvSpPr>
          <p:nvPr>
            <p:ph type="dt" sz="half" idx="10"/>
          </p:nvPr>
        </p:nvSpPr>
        <p:spPr/>
        <p:txBody>
          <a:bodyPr/>
          <a:lstStyle>
            <a:lvl1pPr>
              <a:defRPr/>
            </a:lvl1pPr>
          </a:lstStyle>
          <a:p>
            <a:pPr>
              <a:defRPr/>
            </a:pPr>
            <a:fld id="{61EEFF30-1D54-4027-AE6D-CB470E135AC2}" type="datetimeFigureOut">
              <a:rPr lang="cs-CZ"/>
              <a:pPr>
                <a:defRPr/>
              </a:pPr>
              <a:t>6.7.2012</a:t>
            </a:fld>
            <a:endParaRPr lang="cs-CZ"/>
          </a:p>
        </p:txBody>
      </p:sp>
      <p:sp>
        <p:nvSpPr>
          <p:cNvPr id="8" name="Zástupný symbol pro zápatí 5"/>
          <p:cNvSpPr>
            <a:spLocks noGrp="1"/>
          </p:cNvSpPr>
          <p:nvPr>
            <p:ph type="ftr" sz="quarter" idx="11"/>
          </p:nvPr>
        </p:nvSpPr>
        <p:spPr/>
        <p:txBody>
          <a:bodyPr/>
          <a:lstStyle>
            <a:lvl1pPr>
              <a:defRPr/>
            </a:lvl1pPr>
          </a:lstStyle>
          <a:p>
            <a:pPr>
              <a:defRPr/>
            </a:pPr>
            <a:endParaRPr lang="cs-CZ"/>
          </a:p>
        </p:txBody>
      </p:sp>
      <p:sp>
        <p:nvSpPr>
          <p:cNvPr id="9" name="Zástupný symbol pro číslo snímku 6"/>
          <p:cNvSpPr>
            <a:spLocks noGrp="1"/>
          </p:cNvSpPr>
          <p:nvPr>
            <p:ph type="sldNum" sz="quarter" idx="12"/>
          </p:nvPr>
        </p:nvSpPr>
        <p:spPr/>
        <p:txBody>
          <a:bodyPr/>
          <a:lstStyle>
            <a:lvl1pPr>
              <a:defRPr/>
            </a:lvl1pPr>
          </a:lstStyle>
          <a:p>
            <a:pPr>
              <a:defRPr/>
            </a:pPr>
            <a:fld id="{78D3AA8D-C2F1-47FE-8FCB-BEAE8E42737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Obdélník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lang="cs-CZ" smtClean="0"/>
              <a:t>Kliknutím lze upravit styl.</a:t>
            </a:r>
            <a:endParaRPr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cs-CZ" smtClean="0"/>
              <a:t>Kliknutím lze upravit styly předlohy textu.</a:t>
            </a:r>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cs-CZ" noProof="0" smtClean="0"/>
              <a:t>Kliknutím na ikonu přidáte obrázek.</a:t>
            </a:r>
            <a:endParaRPr lang="en-US" noProof="0" dirty="0"/>
          </a:p>
        </p:txBody>
      </p:sp>
      <p:sp>
        <p:nvSpPr>
          <p:cNvPr id="8" name="Zástupný symbol pro datum 4"/>
          <p:cNvSpPr>
            <a:spLocks noGrp="1"/>
          </p:cNvSpPr>
          <p:nvPr>
            <p:ph type="dt" sz="half" idx="10"/>
          </p:nvPr>
        </p:nvSpPr>
        <p:spPr/>
        <p:txBody>
          <a:bodyPr/>
          <a:lstStyle>
            <a:lvl1pPr>
              <a:defRPr/>
            </a:lvl1pPr>
          </a:lstStyle>
          <a:p>
            <a:pPr>
              <a:defRPr/>
            </a:pPr>
            <a:fld id="{CC0C2FE6-2FFA-4841-9DD9-C3C7FD6E8AAF}" type="datetimeFigureOut">
              <a:rPr lang="cs-CZ"/>
              <a:pPr>
                <a:defRPr/>
              </a:pPr>
              <a:t>6.7.2012</a:t>
            </a:fld>
            <a:endParaRPr lang="cs-CZ"/>
          </a:p>
        </p:txBody>
      </p:sp>
      <p:sp>
        <p:nvSpPr>
          <p:cNvPr id="9" name="Zástupný symbol pro zápatí 5"/>
          <p:cNvSpPr>
            <a:spLocks noGrp="1"/>
          </p:cNvSpPr>
          <p:nvPr>
            <p:ph type="ftr" sz="quarter" idx="11"/>
          </p:nvPr>
        </p:nvSpPr>
        <p:spPr>
          <a:xfrm>
            <a:off x="914400" y="6172200"/>
            <a:ext cx="3886200" cy="457200"/>
          </a:xfrm>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146050" y="6208713"/>
            <a:ext cx="457200" cy="457200"/>
          </a:xfrm>
        </p:spPr>
        <p:txBody>
          <a:bodyPr/>
          <a:lstStyle>
            <a:lvl1pPr>
              <a:defRPr/>
            </a:lvl1pPr>
          </a:lstStyle>
          <a:p>
            <a:pPr>
              <a:defRPr/>
            </a:pPr>
            <a:fld id="{FFB4D26B-3926-4F59-8FB6-35B46757B6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Zaoblený obdélník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9876" name="Zástupný symbol pro nadpis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cs-CZ" smtClean="0"/>
              <a:t>Kliknutím lze upravit styl.</a:t>
            </a:r>
            <a:endParaRPr lang="en-US" smtClean="0"/>
          </a:p>
        </p:txBody>
      </p:sp>
      <p:sp>
        <p:nvSpPr>
          <p:cNvPr id="79877" name="Zástupný symbol pro text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AD067183-64DE-4246-8E23-4257BA4755D5}" type="datetimeFigureOut">
              <a:rPr lang="cs-CZ"/>
              <a:pPr>
                <a:defRPr/>
              </a:pPr>
              <a:t>6.7.2012</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cs-CZ"/>
          </a:p>
        </p:txBody>
      </p:sp>
      <p:sp>
        <p:nvSpPr>
          <p:cNvPr id="23" name="Zástupný symbol pro číslo snímku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9EEF832B-1C30-440F-9272-F3022485EB3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74" r:id="rId8"/>
    <p:sldLayoutId id="2147483675" r:id="rId9"/>
    <p:sldLayoutId id="2147483666" r:id="rId10"/>
    <p:sldLayoutId id="2147483665"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10.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 Id="rId9" Type="http://schemas.openxmlformats.org/officeDocument/2006/relationships/image" Target="../media/image20.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12.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3.bin"/><Relationship Id="rId11" Type="http://schemas.openxmlformats.org/officeDocument/2006/relationships/image" Target="../media/image26.wmf"/><Relationship Id="rId5" Type="http://schemas.openxmlformats.org/officeDocument/2006/relationships/image" Target="../media/image23.wmf"/><Relationship Id="rId10" Type="http://schemas.openxmlformats.org/officeDocument/2006/relationships/oleObject" Target="../embeddings/oleObject25.bin"/><Relationship Id="rId4" Type="http://schemas.openxmlformats.org/officeDocument/2006/relationships/oleObject" Target="../embeddings/oleObject22.bin"/><Relationship Id="rId9" Type="http://schemas.openxmlformats.org/officeDocument/2006/relationships/image" Target="../media/image25.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8.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7.bin"/><Relationship Id="rId5" Type="http://schemas.openxmlformats.org/officeDocument/2006/relationships/image" Target="../media/image27.wmf"/><Relationship Id="rId4" Type="http://schemas.openxmlformats.org/officeDocument/2006/relationships/oleObject" Target="../embeddings/oleObject2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9.bin"/><Relationship Id="rId5" Type="http://schemas.openxmlformats.org/officeDocument/2006/relationships/image" Target="../media/image29.wmf"/><Relationship Id="rId4" Type="http://schemas.openxmlformats.org/officeDocument/2006/relationships/oleObject" Target="../embeddings/oleObject28.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notesSlide" Target="../notesSlides/notesSlide15.xml"/><Relationship Id="rId7"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1.bin"/><Relationship Id="rId5" Type="http://schemas.openxmlformats.org/officeDocument/2006/relationships/image" Target="../media/image31.wmf"/><Relationship Id="rId4" Type="http://schemas.openxmlformats.org/officeDocument/2006/relationships/oleObject" Target="../embeddings/oleObject30.bin"/><Relationship Id="rId9" Type="http://schemas.openxmlformats.org/officeDocument/2006/relationships/image" Target="../media/image33.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4.bin"/><Relationship Id="rId5" Type="http://schemas.openxmlformats.org/officeDocument/2006/relationships/image" Target="../media/image34.wmf"/><Relationship Id="rId4" Type="http://schemas.openxmlformats.org/officeDocument/2006/relationships/oleObject" Target="../embeddings/oleObject33.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18.xml"/><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6.bin"/><Relationship Id="rId5" Type="http://schemas.openxmlformats.org/officeDocument/2006/relationships/image" Target="../media/image36.wmf"/><Relationship Id="rId4" Type="http://schemas.openxmlformats.org/officeDocument/2006/relationships/oleObject" Target="../embeddings/oleObject35.bin"/><Relationship Id="rId9" Type="http://schemas.openxmlformats.org/officeDocument/2006/relationships/image" Target="../media/image38.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39.wmf"/><Relationship Id="rId4" Type="http://schemas.openxmlformats.org/officeDocument/2006/relationships/oleObject" Target="../embeddings/oleObject38.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41.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40.bin"/><Relationship Id="rId5" Type="http://schemas.openxmlformats.org/officeDocument/2006/relationships/image" Target="../media/image40.wmf"/><Relationship Id="rId4" Type="http://schemas.openxmlformats.org/officeDocument/2006/relationships/oleObject" Target="../embeddings/oleObject39.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42.wmf"/><Relationship Id="rId4" Type="http://schemas.openxmlformats.org/officeDocument/2006/relationships/oleObject" Target="../embeddings/oleObject41.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4.bin"/><Relationship Id="rId3" Type="http://schemas.openxmlformats.org/officeDocument/2006/relationships/notesSlide" Target="../notesSlides/notesSlide22.xml"/><Relationship Id="rId7"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43.bin"/><Relationship Id="rId5" Type="http://schemas.openxmlformats.org/officeDocument/2006/relationships/image" Target="../media/image43.wmf"/><Relationship Id="rId4" Type="http://schemas.openxmlformats.org/officeDocument/2006/relationships/oleObject" Target="../embeddings/oleObject42.bin"/><Relationship Id="rId9" Type="http://schemas.openxmlformats.org/officeDocument/2006/relationships/image" Target="../media/image45.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notesSlide" Target="../notesSlides/notesSlide23.xml"/><Relationship Id="rId7" Type="http://schemas.openxmlformats.org/officeDocument/2006/relationships/image" Target="../media/image47.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46.bin"/><Relationship Id="rId5" Type="http://schemas.openxmlformats.org/officeDocument/2006/relationships/image" Target="../media/image46.wmf"/><Relationship Id="rId4" Type="http://schemas.openxmlformats.org/officeDocument/2006/relationships/oleObject" Target="../embeddings/oleObject45.bin"/><Relationship Id="rId9" Type="http://schemas.openxmlformats.org/officeDocument/2006/relationships/image" Target="../media/image48.wmf"/></Relationships>
</file>

<file path=ppt/slides/_rels/slide24.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notesSlide" Target="../notesSlides/notesSlide24.xml"/><Relationship Id="rId7"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49.wmf"/><Relationship Id="rId5" Type="http://schemas.openxmlformats.org/officeDocument/2006/relationships/oleObject" Target="../embeddings/oleObject48.bin"/><Relationship Id="rId4" Type="http://schemas.openxmlformats.org/officeDocument/2006/relationships/image" Target="../media/image51.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52.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51.bin"/><Relationship Id="rId5" Type="http://schemas.openxmlformats.org/officeDocument/2006/relationships/image" Target="../media/image36.wmf"/><Relationship Id="rId4" Type="http://schemas.openxmlformats.org/officeDocument/2006/relationships/oleObject" Target="../embeddings/oleObject50.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53.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53.bin"/><Relationship Id="rId5" Type="http://schemas.openxmlformats.org/officeDocument/2006/relationships/image" Target="../media/image36.wmf"/><Relationship Id="rId4" Type="http://schemas.openxmlformats.org/officeDocument/2006/relationships/oleObject" Target="../embeddings/oleObject52.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54.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55.bin"/><Relationship Id="rId5" Type="http://schemas.openxmlformats.org/officeDocument/2006/relationships/image" Target="../media/image36.wmf"/><Relationship Id="rId4" Type="http://schemas.openxmlformats.org/officeDocument/2006/relationships/oleObject" Target="../embeddings/oleObject54.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58.bin"/><Relationship Id="rId13" Type="http://schemas.openxmlformats.org/officeDocument/2006/relationships/image" Target="../media/image58.wmf"/><Relationship Id="rId3" Type="http://schemas.openxmlformats.org/officeDocument/2006/relationships/notesSlide" Target="../notesSlides/notesSlide28.xml"/><Relationship Id="rId7" Type="http://schemas.openxmlformats.org/officeDocument/2006/relationships/image" Target="../media/image55.wmf"/><Relationship Id="rId12"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57.bin"/><Relationship Id="rId11" Type="http://schemas.openxmlformats.org/officeDocument/2006/relationships/image" Target="../media/image57.wmf"/><Relationship Id="rId5" Type="http://schemas.openxmlformats.org/officeDocument/2006/relationships/image" Target="../media/image36.wmf"/><Relationship Id="rId10" Type="http://schemas.openxmlformats.org/officeDocument/2006/relationships/oleObject" Target="../embeddings/oleObject59.bin"/><Relationship Id="rId4" Type="http://schemas.openxmlformats.org/officeDocument/2006/relationships/oleObject" Target="../embeddings/oleObject56.bin"/><Relationship Id="rId9" Type="http://schemas.openxmlformats.org/officeDocument/2006/relationships/image" Target="../media/image56.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63.bin"/><Relationship Id="rId13" Type="http://schemas.openxmlformats.org/officeDocument/2006/relationships/image" Target="../media/image62.wmf"/><Relationship Id="rId3" Type="http://schemas.openxmlformats.org/officeDocument/2006/relationships/notesSlide" Target="../notesSlides/notesSlide29.xml"/><Relationship Id="rId7" Type="http://schemas.openxmlformats.org/officeDocument/2006/relationships/image" Target="../media/image59.wmf"/><Relationship Id="rId12"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62.bin"/><Relationship Id="rId11" Type="http://schemas.openxmlformats.org/officeDocument/2006/relationships/image" Target="../media/image61.wmf"/><Relationship Id="rId5" Type="http://schemas.openxmlformats.org/officeDocument/2006/relationships/image" Target="../media/image36.wmf"/><Relationship Id="rId10" Type="http://schemas.openxmlformats.org/officeDocument/2006/relationships/oleObject" Target="../embeddings/oleObject64.bin"/><Relationship Id="rId4" Type="http://schemas.openxmlformats.org/officeDocument/2006/relationships/oleObject" Target="../embeddings/oleObject61.bin"/><Relationship Id="rId9" Type="http://schemas.openxmlformats.org/officeDocument/2006/relationships/image" Target="../media/image60.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64.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67.bin"/><Relationship Id="rId5" Type="http://schemas.openxmlformats.org/officeDocument/2006/relationships/image" Target="../media/image63.wmf"/><Relationship Id="rId4" Type="http://schemas.openxmlformats.org/officeDocument/2006/relationships/oleObject" Target="../embeddings/oleObject66.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65.wmf"/><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oleObject" Target="../embeddings/oleObject69.bin"/><Relationship Id="rId5" Type="http://schemas.openxmlformats.org/officeDocument/2006/relationships/image" Target="../media/image36.wmf"/><Relationship Id="rId4" Type="http://schemas.openxmlformats.org/officeDocument/2006/relationships/oleObject" Target="../embeddings/oleObject68.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66.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71.bin"/><Relationship Id="rId5" Type="http://schemas.openxmlformats.org/officeDocument/2006/relationships/image" Target="../media/image36.wmf"/><Relationship Id="rId4" Type="http://schemas.openxmlformats.org/officeDocument/2006/relationships/oleObject" Target="../embeddings/oleObject70.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67.wmf"/><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oleObject" Target="../embeddings/oleObject73.bin"/><Relationship Id="rId5" Type="http://schemas.openxmlformats.org/officeDocument/2006/relationships/image" Target="../media/image36.wmf"/><Relationship Id="rId4" Type="http://schemas.openxmlformats.org/officeDocument/2006/relationships/oleObject" Target="../embeddings/oleObject72.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76.bin"/><Relationship Id="rId13" Type="http://schemas.openxmlformats.org/officeDocument/2006/relationships/image" Target="../media/image71.wmf"/><Relationship Id="rId3" Type="http://schemas.openxmlformats.org/officeDocument/2006/relationships/notesSlide" Target="../notesSlides/notesSlide34.xml"/><Relationship Id="rId7" Type="http://schemas.openxmlformats.org/officeDocument/2006/relationships/image" Target="../media/image68.wmf"/><Relationship Id="rId12"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oleObject" Target="../embeddings/oleObject75.bin"/><Relationship Id="rId11" Type="http://schemas.openxmlformats.org/officeDocument/2006/relationships/image" Target="../media/image70.wmf"/><Relationship Id="rId5" Type="http://schemas.openxmlformats.org/officeDocument/2006/relationships/image" Target="../media/image36.wmf"/><Relationship Id="rId10" Type="http://schemas.openxmlformats.org/officeDocument/2006/relationships/oleObject" Target="../embeddings/oleObject77.bin"/><Relationship Id="rId4" Type="http://schemas.openxmlformats.org/officeDocument/2006/relationships/oleObject" Target="../embeddings/oleObject74.bin"/><Relationship Id="rId9" Type="http://schemas.openxmlformats.org/officeDocument/2006/relationships/image" Target="../media/image69.wmf"/></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81.bin"/><Relationship Id="rId3" Type="http://schemas.openxmlformats.org/officeDocument/2006/relationships/notesSlide" Target="../notesSlides/notesSlide35.xml"/><Relationship Id="rId7" Type="http://schemas.openxmlformats.org/officeDocument/2006/relationships/image" Target="../media/image72.wmf"/><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oleObject" Target="../embeddings/oleObject80.bin"/><Relationship Id="rId11" Type="http://schemas.openxmlformats.org/officeDocument/2006/relationships/image" Target="../media/image74.wmf"/><Relationship Id="rId5" Type="http://schemas.openxmlformats.org/officeDocument/2006/relationships/image" Target="../media/image36.wmf"/><Relationship Id="rId10" Type="http://schemas.openxmlformats.org/officeDocument/2006/relationships/oleObject" Target="../embeddings/oleObject82.bin"/><Relationship Id="rId4" Type="http://schemas.openxmlformats.org/officeDocument/2006/relationships/oleObject" Target="../embeddings/oleObject79.bin"/><Relationship Id="rId9" Type="http://schemas.openxmlformats.org/officeDocument/2006/relationships/image" Target="../media/image73.wmf"/></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85.bin"/><Relationship Id="rId3" Type="http://schemas.openxmlformats.org/officeDocument/2006/relationships/notesSlide" Target="../notesSlides/notesSlide36.xml"/><Relationship Id="rId7" Type="http://schemas.openxmlformats.org/officeDocument/2006/relationships/image" Target="../media/image75.wmf"/><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oleObject" Target="../embeddings/oleObject84.bin"/><Relationship Id="rId11" Type="http://schemas.openxmlformats.org/officeDocument/2006/relationships/image" Target="../media/image77.wmf"/><Relationship Id="rId5" Type="http://schemas.openxmlformats.org/officeDocument/2006/relationships/image" Target="../media/image36.wmf"/><Relationship Id="rId10" Type="http://schemas.openxmlformats.org/officeDocument/2006/relationships/oleObject" Target="../embeddings/oleObject86.bin"/><Relationship Id="rId4" Type="http://schemas.openxmlformats.org/officeDocument/2006/relationships/oleObject" Target="../embeddings/oleObject83.bin"/><Relationship Id="rId9" Type="http://schemas.openxmlformats.org/officeDocument/2006/relationships/image" Target="../media/image76.wmf"/></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 Id="rId9" Type="http://schemas.openxmlformats.org/officeDocument/2006/relationships/image" Target="../media/image8.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9.wmf"/><Relationship Id="rId4" Type="http://schemas.openxmlformats.org/officeDocument/2006/relationships/oleObject" Target="../embeddings/oleObject8.bin"/><Relationship Id="rId9" Type="http://schemas.openxmlformats.org/officeDocument/2006/relationships/image" Target="../media/image11.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2.bin"/><Relationship Id="rId5" Type="http://schemas.openxmlformats.org/officeDocument/2006/relationships/image" Target="../media/image12.wmf"/><Relationship Id="rId4" Type="http://schemas.openxmlformats.org/officeDocument/2006/relationships/oleObject" Target="../embeddings/oleObject11.bin"/><Relationship Id="rId9" Type="http://schemas.openxmlformats.org/officeDocument/2006/relationships/image" Target="../media/image14.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9.xml"/><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 Id="rId9"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331913" y="3429000"/>
            <a:ext cx="6400800" cy="2892425"/>
          </a:xfrm>
        </p:spPr>
        <p:txBody>
          <a:bodyPr>
            <a:normAutofit/>
          </a:bodyPr>
          <a:lstStyle/>
          <a:p>
            <a:pPr eaLnBrk="1" fontAlgn="auto" hangingPunct="1">
              <a:spcBef>
                <a:spcPts val="580"/>
              </a:spcBef>
              <a:spcAft>
                <a:spcPts val="0"/>
              </a:spcAft>
              <a:buFont typeface="Wingdings 2"/>
              <a:buNone/>
              <a:defRPr/>
            </a:pPr>
            <a:r>
              <a:rPr lang="cs-CZ" sz="3200" b="1" dirty="0" smtClean="0">
                <a:solidFill>
                  <a:schemeClr val="bg2">
                    <a:lumMod val="25000"/>
                  </a:schemeClr>
                </a:solidFill>
                <a:latin typeface="Comic Sans MS" pitchFamily="66" charset="0"/>
              </a:rPr>
              <a:t>Jana Musilová</a:t>
            </a:r>
            <a:endParaRPr lang="en-US" sz="3200" b="1" dirty="0" smtClean="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r>
              <a:rPr lang="cs-CZ" sz="2000" b="1" dirty="0" smtClean="0">
                <a:solidFill>
                  <a:schemeClr val="bg2">
                    <a:lumMod val="25000"/>
                  </a:schemeClr>
                </a:solidFill>
                <a:latin typeface="Comic Sans MS" pitchFamily="66" charset="0"/>
              </a:rPr>
              <a:t>Masaryk </a:t>
            </a:r>
            <a:r>
              <a:rPr lang="en-US" sz="2000" b="1" dirty="0" smtClean="0">
                <a:solidFill>
                  <a:schemeClr val="bg2">
                    <a:lumMod val="25000"/>
                  </a:schemeClr>
                </a:solidFill>
                <a:latin typeface="Comic Sans MS" pitchFamily="66" charset="0"/>
              </a:rPr>
              <a:t>University </a:t>
            </a:r>
            <a:r>
              <a:rPr lang="cs-CZ" sz="2000" b="1" dirty="0" smtClean="0">
                <a:solidFill>
                  <a:schemeClr val="bg2">
                    <a:lumMod val="25000"/>
                  </a:schemeClr>
                </a:solidFill>
                <a:latin typeface="Comic Sans MS" pitchFamily="66" charset="0"/>
              </a:rPr>
              <a:t>Brno</a:t>
            </a:r>
            <a:endParaRPr lang="en-US" sz="2000" b="1" dirty="0" smtClean="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endParaRPr lang="en-US" sz="2800" b="1" dirty="0" smtClean="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r>
              <a:rPr lang="cs-CZ" sz="3200" b="1" dirty="0" smtClean="0">
                <a:solidFill>
                  <a:schemeClr val="bg2">
                    <a:lumMod val="25000"/>
                  </a:schemeClr>
                </a:solidFill>
                <a:latin typeface="Comic Sans MS" pitchFamily="66" charset="0"/>
              </a:rPr>
              <a:t>Olga Rossi</a:t>
            </a:r>
            <a:endParaRPr lang="en-US" sz="3200" b="1" dirty="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r>
              <a:rPr lang="cs-CZ" sz="2000" b="1" dirty="0" smtClean="0">
                <a:solidFill>
                  <a:schemeClr val="bg2">
                    <a:lumMod val="25000"/>
                  </a:schemeClr>
                </a:solidFill>
                <a:latin typeface="Comic Sans MS" pitchFamily="66" charset="0"/>
              </a:rPr>
              <a:t>University </a:t>
            </a:r>
            <a:r>
              <a:rPr lang="en-US" sz="2000" b="1" dirty="0" smtClean="0">
                <a:solidFill>
                  <a:schemeClr val="bg2">
                    <a:lumMod val="25000"/>
                  </a:schemeClr>
                </a:solidFill>
                <a:latin typeface="Comic Sans MS" pitchFamily="66" charset="0"/>
              </a:rPr>
              <a:t>of</a:t>
            </a:r>
            <a:r>
              <a:rPr lang="cs-CZ" sz="2000" b="1" dirty="0" smtClean="0">
                <a:solidFill>
                  <a:schemeClr val="bg2">
                    <a:lumMod val="25000"/>
                  </a:schemeClr>
                </a:solidFill>
                <a:latin typeface="Comic Sans MS" pitchFamily="66" charset="0"/>
              </a:rPr>
              <a:t> Ostrava</a:t>
            </a:r>
            <a:endParaRPr lang="en-US" sz="2000" b="1" dirty="0" smtClean="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r>
              <a:rPr lang="en-US" sz="2000" b="1" dirty="0" smtClean="0">
                <a:solidFill>
                  <a:schemeClr val="bg2">
                    <a:lumMod val="25000"/>
                  </a:schemeClr>
                </a:solidFill>
                <a:latin typeface="Comic Sans MS" pitchFamily="66" charset="0"/>
              </a:rPr>
              <a:t>La Trobe University, Melbourne</a:t>
            </a:r>
            <a:r>
              <a:rPr lang="cs-CZ" sz="2000" b="1" dirty="0" smtClean="0">
                <a:solidFill>
                  <a:schemeClr val="bg2">
                    <a:lumMod val="25000"/>
                  </a:schemeClr>
                </a:solidFill>
                <a:latin typeface="Comic Sans MS" pitchFamily="66" charset="0"/>
              </a:rPr>
              <a:t> </a:t>
            </a:r>
            <a:endParaRPr lang="cs-CZ" sz="2000" b="1" dirty="0">
              <a:solidFill>
                <a:schemeClr val="bg2">
                  <a:lumMod val="25000"/>
                </a:schemeClr>
              </a:solidFill>
              <a:latin typeface="Comic Sans MS" pitchFamily="66" charset="0"/>
            </a:endParaRPr>
          </a:p>
        </p:txBody>
      </p:sp>
      <p:sp>
        <p:nvSpPr>
          <p:cNvPr id="2" name="Nadpis 1"/>
          <p:cNvSpPr>
            <a:spLocks noGrp="1"/>
          </p:cNvSpPr>
          <p:nvPr>
            <p:ph type="ctrTitle"/>
          </p:nvPr>
        </p:nvSpPr>
        <p:spPr>
          <a:xfrm>
            <a:off x="457200" y="1506538"/>
            <a:ext cx="8229600" cy="1470025"/>
          </a:xfrm>
        </p:spPr>
        <p:txBody>
          <a:bodyPr>
            <a:normAutofit fontScale="90000"/>
          </a:bodyPr>
          <a:lstStyle/>
          <a:p>
            <a:pPr eaLnBrk="1" fontAlgn="auto" hangingPunct="1">
              <a:spcAft>
                <a:spcPts val="0"/>
              </a:spcAft>
              <a:defRPr/>
            </a:pPr>
            <a:r>
              <a:rPr sz="4400" b="1" smtClean="0">
                <a:latin typeface="Comic Sans MS" pitchFamily="66" charset="0"/>
              </a:rPr>
              <a:t>Nonholonomic variational systems</a:t>
            </a:r>
            <a:endParaRPr lang="cs-CZ" sz="4400" b="1">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578"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Dynamical system – inverse problem</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1438"/>
            <a:ext cx="8353425" cy="5327650"/>
          </a:xfrm>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d</a:t>
            </a:r>
            <a:r>
              <a:rPr lang="en-US" sz="2800" dirty="0" smtClean="0">
                <a:solidFill>
                  <a:srgbClr val="C00000"/>
                </a:solidFill>
                <a:latin typeface="Comic Sans MS" pitchFamily="66" charset="0"/>
              </a:rPr>
              <a:t>ynamical                                                                 form</a:t>
            </a:r>
          </a:p>
          <a:p>
            <a:pPr marL="274320" indent="-274320" eaLnBrk="1" fontAlgn="auto" hangingPunct="1">
              <a:spcBef>
                <a:spcPts val="580"/>
              </a:spcBef>
              <a:spcAft>
                <a:spcPts val="0"/>
              </a:spcAft>
              <a:buFont typeface="Wingdings 2"/>
              <a:buChar char=""/>
              <a:defRPr/>
            </a:pPr>
            <a:endParaRPr lang="en-US" sz="17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a</a:t>
            </a:r>
            <a:r>
              <a:rPr lang="en-US" sz="2800" dirty="0" smtClean="0">
                <a:solidFill>
                  <a:srgbClr val="C00000"/>
                </a:solidFill>
                <a:latin typeface="Comic Sans MS" pitchFamily="66" charset="0"/>
              </a:rPr>
              <a:t>ssociated mechanical system   </a:t>
            </a:r>
          </a:p>
          <a:p>
            <a:pPr marL="274320" indent="-274320" eaLnBrk="1" fontAlgn="auto" hangingPunct="1">
              <a:spcBef>
                <a:spcPts val="580"/>
              </a:spcBef>
              <a:spcAft>
                <a:spcPts val="0"/>
              </a:spcAft>
              <a:buFont typeface="Wingdings 2"/>
              <a:buChar char=""/>
              <a:defRPr/>
            </a:pPr>
            <a:endParaRPr lang="en-US" sz="28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8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2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e</a:t>
            </a:r>
            <a:r>
              <a:rPr lang="en-US" sz="2800" dirty="0" smtClean="0">
                <a:solidFill>
                  <a:srgbClr val="C00000"/>
                </a:solidFill>
                <a:latin typeface="Comic Sans MS" pitchFamily="66" charset="0"/>
              </a:rPr>
              <a:t>quations                                                               of motion </a:t>
            </a:r>
          </a:p>
          <a:p>
            <a:pPr marL="0" indent="0" eaLnBrk="1" fontAlgn="auto" hangingPunct="1">
              <a:spcBef>
                <a:spcPts val="580"/>
              </a:spcBef>
              <a:spcAft>
                <a:spcPts val="0"/>
              </a:spcAft>
              <a:buFont typeface="Wingdings 2"/>
              <a:buNone/>
              <a:defRPr/>
            </a:pPr>
            <a:endParaRPr lang="en-US" sz="17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7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m</a:t>
            </a:r>
            <a:r>
              <a:rPr lang="en-US" sz="2800" dirty="0" smtClean="0">
                <a:solidFill>
                  <a:srgbClr val="C00000"/>
                </a:solidFill>
                <a:latin typeface="Comic Sans MS" pitchFamily="66" charset="0"/>
              </a:rPr>
              <a:t>ain theorem of the inverse problem  </a:t>
            </a:r>
            <a:r>
              <a:rPr lang="en-US" sz="1700" dirty="0" smtClean="0">
                <a:solidFill>
                  <a:schemeClr val="tx1">
                    <a:lumMod val="95000"/>
                    <a:lumOff val="5000"/>
                  </a:schemeClr>
                </a:solidFill>
                <a:latin typeface="Comic Sans MS" pitchFamily="66" charset="0"/>
              </a:rPr>
              <a:t>                                                                                             </a:t>
            </a:r>
            <a:r>
              <a:rPr lang="en-US" sz="2800" dirty="0" smtClean="0">
                <a:solidFill>
                  <a:schemeClr val="tx1">
                    <a:lumMod val="95000"/>
                    <a:lumOff val="5000"/>
                  </a:schemeClr>
                </a:solidFill>
                <a:latin typeface="Comic Sans MS" pitchFamily="66" charset="0"/>
              </a:rPr>
              <a:t>The dynamical system [</a:t>
            </a:r>
            <a:r>
              <a:rPr lang="el-GR" sz="2800" i="1" dirty="0" smtClean="0">
                <a:solidFill>
                  <a:schemeClr val="tx1">
                    <a:lumMod val="95000"/>
                    <a:lumOff val="5000"/>
                  </a:schemeClr>
                </a:solidFill>
                <a:latin typeface="Comic Sans MS" pitchFamily="66" charset="0"/>
              </a:rPr>
              <a:t>α</a:t>
            </a:r>
            <a:r>
              <a:rPr lang="en-US" sz="2800" dirty="0" smtClean="0">
                <a:solidFill>
                  <a:schemeClr val="tx1">
                    <a:lumMod val="95000"/>
                    <a:lumOff val="5000"/>
                  </a:schemeClr>
                </a:solidFill>
                <a:latin typeface="Comic Sans MS" pitchFamily="66" charset="0"/>
              </a:rPr>
              <a:t>]</a:t>
            </a:r>
            <a:r>
              <a:rPr lang="en-US" sz="2800" dirty="0" smtClean="0">
                <a:solidFill>
                  <a:srgbClr val="C00000"/>
                </a:solidFill>
                <a:latin typeface="Comic Sans MS" pitchFamily="66" charset="0"/>
              </a:rPr>
              <a:t> </a:t>
            </a:r>
            <a:r>
              <a:rPr lang="en-US" sz="2800" dirty="0" smtClean="0">
                <a:solidFill>
                  <a:schemeClr val="tx1">
                    <a:lumMod val="95000"/>
                    <a:lumOff val="5000"/>
                  </a:schemeClr>
                </a:solidFill>
                <a:latin typeface="Comic Sans MS" pitchFamily="66" charset="0"/>
              </a:rPr>
              <a:t>is variational </a:t>
            </a:r>
            <a:r>
              <a:rPr lang="en-US" sz="2800" dirty="0" err="1" smtClean="0">
                <a:solidFill>
                  <a:schemeClr val="tx1">
                    <a:lumMod val="95000"/>
                    <a:lumOff val="5000"/>
                  </a:schemeClr>
                </a:solidFill>
                <a:latin typeface="Comic Sans MS" pitchFamily="66" charset="0"/>
              </a:rPr>
              <a:t>iff</a:t>
            </a:r>
            <a:r>
              <a:rPr lang="en-US" sz="2800" dirty="0" smtClean="0">
                <a:solidFill>
                  <a:schemeClr val="tx1">
                    <a:lumMod val="95000"/>
                    <a:lumOff val="5000"/>
                  </a:schemeClr>
                </a:solidFill>
                <a:latin typeface="Comic Sans MS" pitchFamily="66" charset="0"/>
              </a:rPr>
              <a:t> it contains a closed representative. Then it is unique.</a:t>
            </a:r>
            <a:r>
              <a:rPr lang="en-US" sz="2800" dirty="0" smtClean="0">
                <a:solidFill>
                  <a:schemeClr val="tx2">
                    <a:lumMod val="50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chemeClr val="bg2">
                  <a:lumMod val="25000"/>
                </a:schemeClr>
              </a:solidFill>
              <a:latin typeface="Comic Sans MS" pitchFamily="66" charset="0"/>
            </a:endParaRPr>
          </a:p>
        </p:txBody>
      </p:sp>
      <p:graphicFrame>
        <p:nvGraphicFramePr>
          <p:cNvPr id="6574" name="Object 430"/>
          <p:cNvGraphicFramePr>
            <a:graphicFrameLocks noChangeAspect="1"/>
          </p:cNvGraphicFramePr>
          <p:nvPr/>
        </p:nvGraphicFramePr>
        <p:xfrm>
          <a:off x="2771775" y="1341438"/>
          <a:ext cx="5564188" cy="935037"/>
        </p:xfrm>
        <a:graphic>
          <a:graphicData uri="http://schemas.openxmlformats.org/presentationml/2006/ole">
            <mc:AlternateContent xmlns:mc="http://schemas.openxmlformats.org/markup-compatibility/2006">
              <mc:Choice xmlns:v="urn:schemas-microsoft-com:vml" Requires="v">
                <p:oleObj spid="_x0000_s6610" name="Equation" r:id="rId4" imgW="2413000" imgH="482600" progId="Equation.DSMT4">
                  <p:embed/>
                </p:oleObj>
              </mc:Choice>
              <mc:Fallback>
                <p:oleObj name="Equation" r:id="rId4" imgW="2413000" imgH="482600" progId="Equation.DSMT4">
                  <p:embed/>
                  <p:pic>
                    <p:nvPicPr>
                      <p:cNvPr id="0" name="Picture 4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1341438"/>
                        <a:ext cx="5564188" cy="935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75" name="Object 431"/>
          <p:cNvGraphicFramePr>
            <a:graphicFrameLocks noChangeAspect="1"/>
          </p:cNvGraphicFramePr>
          <p:nvPr/>
        </p:nvGraphicFramePr>
        <p:xfrm>
          <a:off x="1249363" y="2997200"/>
          <a:ext cx="7439025" cy="1008063"/>
        </p:xfrm>
        <a:graphic>
          <a:graphicData uri="http://schemas.openxmlformats.org/presentationml/2006/ole">
            <mc:AlternateContent xmlns:mc="http://schemas.openxmlformats.org/markup-compatibility/2006">
              <mc:Choice xmlns:v="urn:schemas-microsoft-com:vml" Requires="v">
                <p:oleObj spid="_x0000_s6611" name="Equation" r:id="rId6" imgW="3225800" imgH="482600" progId="Equation.DSMT4">
                  <p:embed/>
                </p:oleObj>
              </mc:Choice>
              <mc:Fallback>
                <p:oleObj name="Equation" r:id="rId6" imgW="3225800" imgH="482600" progId="Equation.DSMT4">
                  <p:embed/>
                  <p:pic>
                    <p:nvPicPr>
                      <p:cNvPr id="0" name="Picture 43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49363" y="2997200"/>
                        <a:ext cx="7439025"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76" name="Object 432"/>
          <p:cNvGraphicFramePr>
            <a:graphicFrameLocks noChangeAspect="1"/>
          </p:cNvGraphicFramePr>
          <p:nvPr/>
        </p:nvGraphicFramePr>
        <p:xfrm>
          <a:off x="2843213" y="4149725"/>
          <a:ext cx="5124450" cy="1057275"/>
        </p:xfrm>
        <a:graphic>
          <a:graphicData uri="http://schemas.openxmlformats.org/presentationml/2006/ole">
            <mc:AlternateContent xmlns:mc="http://schemas.openxmlformats.org/markup-compatibility/2006">
              <mc:Choice xmlns:v="urn:schemas-microsoft-com:vml" Requires="v">
                <p:oleObj spid="_x0000_s6612" name="Equation" r:id="rId8" imgW="2222500" imgH="508000" progId="Equation.DSMT4">
                  <p:embed/>
                </p:oleObj>
              </mc:Choice>
              <mc:Fallback>
                <p:oleObj name="Equation" r:id="rId8" imgW="2222500" imgH="508000" progId="Equation.DSMT4">
                  <p:embed/>
                  <p:pic>
                    <p:nvPicPr>
                      <p:cNvPr id="0" name="Picture 43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43213" y="4149725"/>
                        <a:ext cx="5124450" cy="1057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420"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Helmholtz conditions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196975"/>
            <a:ext cx="8353425" cy="5472113"/>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Helmholtz conditions of variationality</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Lagrangian </a:t>
            </a:r>
            <a:r>
              <a:rPr lang="en-US" dirty="0" smtClean="0">
                <a:solidFill>
                  <a:schemeClr val="bg2">
                    <a:lumMod val="10000"/>
                  </a:schemeClr>
                </a:solidFill>
                <a:latin typeface="Comic Sans MS" pitchFamily="66" charset="0"/>
              </a:rPr>
              <a:t>(e.g. </a:t>
            </a:r>
            <a:r>
              <a:rPr lang="cs-CZ" dirty="0" err="1" smtClean="0">
                <a:solidFill>
                  <a:schemeClr val="bg2">
                    <a:lumMod val="10000"/>
                  </a:schemeClr>
                </a:solidFill>
                <a:latin typeface="Comic Sans MS" pitchFamily="66" charset="0"/>
              </a:rPr>
              <a:t>Vainberg</a:t>
            </a:r>
            <a:r>
              <a:rPr lang="cs-CZ" dirty="0" smtClean="0">
                <a:solidFill>
                  <a:schemeClr val="bg2">
                    <a:lumMod val="10000"/>
                  </a:schemeClr>
                </a:solidFill>
                <a:latin typeface="Comic Sans MS" pitchFamily="66" charset="0"/>
              </a:rPr>
              <a:t>-T</a:t>
            </a:r>
            <a:r>
              <a:rPr lang="en-US" dirty="0" err="1" smtClean="0">
                <a:solidFill>
                  <a:schemeClr val="bg2">
                    <a:lumMod val="10000"/>
                  </a:schemeClr>
                </a:solidFill>
                <a:latin typeface="Comic Sans MS" pitchFamily="66" charset="0"/>
              </a:rPr>
              <a:t>onti</a:t>
            </a:r>
            <a:r>
              <a:rPr lang="en-US" dirty="0" smtClean="0">
                <a:solidFill>
                  <a:schemeClr val="bg2">
                    <a:lumMod val="10000"/>
                  </a:schemeClr>
                </a:solidFill>
                <a:latin typeface="Comic Sans MS" pitchFamily="66" charset="0"/>
              </a:rPr>
              <a:t>)</a:t>
            </a:r>
            <a:r>
              <a:rPr lang="en-US" dirty="0" smtClean="0">
                <a:solidFill>
                  <a:srgbClr val="C00000"/>
                </a:solidFill>
                <a:latin typeface="Comic Sans MS" pitchFamily="66" charset="0"/>
              </a:rPr>
              <a:t> </a:t>
            </a:r>
          </a:p>
        </p:txBody>
      </p:sp>
      <p:graphicFrame>
        <p:nvGraphicFramePr>
          <p:cNvPr id="7417" name="Object 249"/>
          <p:cNvGraphicFramePr>
            <a:graphicFrameLocks noChangeAspect="1"/>
          </p:cNvGraphicFramePr>
          <p:nvPr/>
        </p:nvGraphicFramePr>
        <p:xfrm>
          <a:off x="755650" y="1773238"/>
          <a:ext cx="7488238" cy="3106737"/>
        </p:xfrm>
        <a:graphic>
          <a:graphicData uri="http://schemas.openxmlformats.org/presentationml/2006/ole">
            <mc:AlternateContent xmlns:mc="http://schemas.openxmlformats.org/markup-compatibility/2006">
              <mc:Choice xmlns:v="urn:schemas-microsoft-com:vml" Requires="v">
                <p:oleObj spid="_x0000_s7441" name="Equation" r:id="rId4" imgW="3251200" imgH="1498600" progId="Equation.DSMT4">
                  <p:embed/>
                </p:oleObj>
              </mc:Choice>
              <mc:Fallback>
                <p:oleObj name="Equation" r:id="rId4" imgW="3251200" imgH="1498600" progId="Equation.DSMT4">
                  <p:embed/>
                  <p:pic>
                    <p:nvPicPr>
                      <p:cNvPr id="0" name="Picture 2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1773238"/>
                        <a:ext cx="7488238" cy="3106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18" name="Object 250"/>
          <p:cNvGraphicFramePr>
            <a:graphicFrameLocks noChangeAspect="1"/>
          </p:cNvGraphicFramePr>
          <p:nvPr/>
        </p:nvGraphicFramePr>
        <p:xfrm>
          <a:off x="2195513" y="5661025"/>
          <a:ext cx="4392612" cy="1081088"/>
        </p:xfrm>
        <a:graphic>
          <a:graphicData uri="http://schemas.openxmlformats.org/presentationml/2006/ole">
            <mc:AlternateContent xmlns:mc="http://schemas.openxmlformats.org/markup-compatibility/2006">
              <mc:Choice xmlns:v="urn:schemas-microsoft-com:vml" Requires="v">
                <p:oleObj spid="_x0000_s7442" name="Equation" r:id="rId6" imgW="1905000" imgH="482600" progId="Equation.DSMT4">
                  <p:embed/>
                </p:oleObj>
              </mc:Choice>
              <mc:Fallback>
                <p:oleObj name="Equation" r:id="rId6" imgW="1905000" imgH="482600" progId="Equation.DSMT4">
                  <p:embed/>
                  <p:pic>
                    <p:nvPicPr>
                      <p:cNvPr id="0" name="Picture 25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5513" y="5661025"/>
                        <a:ext cx="4392612" cy="1081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841"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Nonholonomic structure - notations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12875"/>
            <a:ext cx="8353425" cy="5111750"/>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onstraint                                                     submanifold</a:t>
            </a:r>
          </a:p>
          <a:p>
            <a:pPr marL="274320" indent="-274320" eaLnBrk="1" fontAlgn="auto" hangingPunct="1">
              <a:spcBef>
                <a:spcPts val="580"/>
              </a:spcBef>
              <a:spcAft>
                <a:spcPts val="0"/>
              </a:spcAft>
              <a:buFont typeface="Wingdings 2"/>
              <a:buChar char=""/>
              <a:defRPr/>
            </a:pPr>
            <a:endParaRPr lang="en-US" sz="16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anonical                                                  embedding </a:t>
            </a:r>
          </a:p>
          <a:p>
            <a:pPr marL="0" indent="0" eaLnBrk="1" fontAlgn="auto" hangingPunct="1">
              <a:spcBef>
                <a:spcPts val="580"/>
              </a:spcBef>
              <a:spcAft>
                <a:spcPts val="0"/>
              </a:spcAft>
              <a:buFont typeface="Wingdings 2"/>
              <a:buNone/>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anonical                                                distribution</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onstrained                                                      mechanical                                                             system</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p:txBody>
      </p:sp>
      <p:graphicFrame>
        <p:nvGraphicFramePr>
          <p:cNvPr id="8836" name="Object 644"/>
          <p:cNvGraphicFramePr>
            <a:graphicFrameLocks noChangeAspect="1"/>
          </p:cNvGraphicFramePr>
          <p:nvPr/>
        </p:nvGraphicFramePr>
        <p:xfrm>
          <a:off x="2987675" y="1412875"/>
          <a:ext cx="5616575" cy="863600"/>
        </p:xfrm>
        <a:graphic>
          <a:graphicData uri="http://schemas.openxmlformats.org/presentationml/2006/ole">
            <mc:AlternateContent xmlns:mc="http://schemas.openxmlformats.org/markup-compatibility/2006">
              <mc:Choice xmlns:v="urn:schemas-microsoft-com:vml" Requires="v">
                <p:oleObj spid="_x0000_s8884" name="Equation" r:id="rId4" imgW="3022600" imgH="457200" progId="Equation.DSMT4">
                  <p:embed/>
                </p:oleObj>
              </mc:Choice>
              <mc:Fallback>
                <p:oleObj name="Equation" r:id="rId4" imgW="3022600" imgH="457200" progId="Equation.DSMT4">
                  <p:embed/>
                  <p:pic>
                    <p:nvPicPr>
                      <p:cNvPr id="0" name="Picture 6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7675" y="1412875"/>
                        <a:ext cx="5616575"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837" name="Object 645"/>
          <p:cNvGraphicFramePr>
            <a:graphicFrameLocks noChangeAspect="1"/>
          </p:cNvGraphicFramePr>
          <p:nvPr>
            <p:extLst>
              <p:ext uri="{D42A27DB-BD31-4B8C-83A1-F6EECF244321}">
                <p14:modId xmlns:p14="http://schemas.microsoft.com/office/powerpoint/2010/main" val="3010758694"/>
              </p:ext>
            </p:extLst>
          </p:nvPr>
        </p:nvGraphicFramePr>
        <p:xfrm>
          <a:off x="2573338" y="2636838"/>
          <a:ext cx="5654675" cy="431800"/>
        </p:xfrm>
        <a:graphic>
          <a:graphicData uri="http://schemas.openxmlformats.org/presentationml/2006/ole">
            <mc:AlternateContent xmlns:mc="http://schemas.openxmlformats.org/markup-compatibility/2006">
              <mc:Choice xmlns:v="urn:schemas-microsoft-com:vml" Requires="v">
                <p:oleObj spid="_x0000_s8885" name="Equation" r:id="rId6" imgW="3035160" imgH="228600" progId="Equation.DSMT4">
                  <p:embed/>
                </p:oleObj>
              </mc:Choice>
              <mc:Fallback>
                <p:oleObj name="Equation" r:id="rId6" imgW="3035160" imgH="228600" progId="Equation.DSMT4">
                  <p:embed/>
                  <p:pic>
                    <p:nvPicPr>
                      <p:cNvPr id="0" name="Picture 645"/>
                      <p:cNvPicPr>
                        <a:picLocks noChangeAspect="1" noChangeArrowheads="1"/>
                      </p:cNvPicPr>
                      <p:nvPr/>
                    </p:nvPicPr>
                    <p:blipFill>
                      <a:blip r:embed="rId7"/>
                      <a:srcRect/>
                      <a:stretch>
                        <a:fillRect/>
                      </a:stretch>
                    </p:blipFill>
                    <p:spPr bwMode="auto">
                      <a:xfrm>
                        <a:off x="2573338" y="2636838"/>
                        <a:ext cx="5654675" cy="431800"/>
                      </a:xfrm>
                      <a:prstGeom prst="rect">
                        <a:avLst/>
                      </a:prstGeom>
                      <a:noFill/>
                      <a:extLst/>
                    </p:spPr>
                  </p:pic>
                </p:oleObj>
              </mc:Fallback>
            </mc:AlternateContent>
          </a:graphicData>
        </a:graphic>
      </p:graphicFrame>
      <p:graphicFrame>
        <p:nvGraphicFramePr>
          <p:cNvPr id="8838" name="Object 646"/>
          <p:cNvGraphicFramePr>
            <a:graphicFrameLocks noChangeAspect="1"/>
          </p:cNvGraphicFramePr>
          <p:nvPr/>
        </p:nvGraphicFramePr>
        <p:xfrm>
          <a:off x="2868613" y="3573463"/>
          <a:ext cx="4454525" cy="1350962"/>
        </p:xfrm>
        <a:graphic>
          <a:graphicData uri="http://schemas.openxmlformats.org/presentationml/2006/ole">
            <mc:AlternateContent xmlns:mc="http://schemas.openxmlformats.org/markup-compatibility/2006">
              <mc:Choice xmlns:v="urn:schemas-microsoft-com:vml" Requires="v">
                <p:oleObj spid="_x0000_s8886" name="Equation" r:id="rId8" imgW="2349500" imgH="685800" progId="Equation.DSMT4">
                  <p:embed/>
                </p:oleObj>
              </mc:Choice>
              <mc:Fallback>
                <p:oleObj name="Equation" r:id="rId8" imgW="2349500" imgH="685800" progId="Equation.DSMT4">
                  <p:embed/>
                  <p:pic>
                    <p:nvPicPr>
                      <p:cNvPr id="0" name="Picture 64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68613" y="3573463"/>
                        <a:ext cx="4454525" cy="1350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839" name="Object 647"/>
          <p:cNvGraphicFramePr>
            <a:graphicFrameLocks noChangeAspect="1"/>
          </p:cNvGraphicFramePr>
          <p:nvPr/>
        </p:nvGraphicFramePr>
        <p:xfrm>
          <a:off x="2916238" y="5084763"/>
          <a:ext cx="5637212" cy="1536700"/>
        </p:xfrm>
        <a:graphic>
          <a:graphicData uri="http://schemas.openxmlformats.org/presentationml/2006/ole">
            <mc:AlternateContent xmlns:mc="http://schemas.openxmlformats.org/markup-compatibility/2006">
              <mc:Choice xmlns:v="urn:schemas-microsoft-com:vml" Requires="v">
                <p:oleObj spid="_x0000_s8887" name="Equation" r:id="rId10" imgW="2755900" imgH="774700" progId="Equation.DSMT4">
                  <p:embed/>
                </p:oleObj>
              </mc:Choice>
              <mc:Fallback>
                <p:oleObj name="Equation" r:id="rId10" imgW="2755900" imgH="774700" progId="Equation.DSMT4">
                  <p:embed/>
                  <p:pic>
                    <p:nvPicPr>
                      <p:cNvPr id="0" name="Picture 64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16238" y="5084763"/>
                        <a:ext cx="5637212" cy="153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511"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calculus - 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250825" y="1412875"/>
            <a:ext cx="8642350" cy="5111750"/>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onstraint derivative</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onstraint derivative operators</a:t>
            </a:r>
            <a:endParaRPr lang="cs-CZ" dirty="0">
              <a:solidFill>
                <a:srgbClr val="C00000"/>
              </a:solidFill>
              <a:latin typeface="Comic Sans MS" pitchFamily="66" charset="0"/>
            </a:endParaRPr>
          </a:p>
        </p:txBody>
      </p:sp>
      <p:graphicFrame>
        <p:nvGraphicFramePr>
          <p:cNvPr id="11508" name="Object 244"/>
          <p:cNvGraphicFramePr>
            <a:graphicFrameLocks noChangeAspect="1"/>
          </p:cNvGraphicFramePr>
          <p:nvPr/>
        </p:nvGraphicFramePr>
        <p:xfrm>
          <a:off x="485775" y="1916113"/>
          <a:ext cx="8351838" cy="1889125"/>
        </p:xfrm>
        <a:graphic>
          <a:graphicData uri="http://schemas.openxmlformats.org/presentationml/2006/ole">
            <mc:AlternateContent xmlns:mc="http://schemas.openxmlformats.org/markup-compatibility/2006">
              <mc:Choice xmlns:v="urn:schemas-microsoft-com:vml" Requires="v">
                <p:oleObj spid="_x0000_s11532" name="Equation" r:id="rId4" imgW="4635500" imgH="965200" progId="Equation.DSMT4">
                  <p:embed/>
                </p:oleObj>
              </mc:Choice>
              <mc:Fallback>
                <p:oleObj name="Equation" r:id="rId4" imgW="4635500" imgH="965200" progId="Equation.DSMT4">
                  <p:embed/>
                  <p:pic>
                    <p:nvPicPr>
                      <p:cNvPr id="0" name="Picture 2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775" y="1916113"/>
                        <a:ext cx="8351838" cy="188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509" name="Object 245"/>
          <p:cNvGraphicFramePr>
            <a:graphicFrameLocks noChangeAspect="1"/>
          </p:cNvGraphicFramePr>
          <p:nvPr/>
        </p:nvGraphicFramePr>
        <p:xfrm>
          <a:off x="830263" y="4581525"/>
          <a:ext cx="7481887" cy="1849438"/>
        </p:xfrm>
        <a:graphic>
          <a:graphicData uri="http://schemas.openxmlformats.org/presentationml/2006/ole">
            <mc:AlternateContent xmlns:mc="http://schemas.openxmlformats.org/markup-compatibility/2006">
              <mc:Choice xmlns:v="urn:schemas-microsoft-com:vml" Requires="v">
                <p:oleObj spid="_x0000_s11533" name="Equation" r:id="rId6" imgW="4152900" imgH="939800" progId="Equation.DSMT4">
                  <p:embed/>
                </p:oleObj>
              </mc:Choice>
              <mc:Fallback>
                <p:oleObj name="Equation" r:id="rId6" imgW="4152900" imgH="939800" progId="Equation.DSMT4">
                  <p:embed/>
                  <p:pic>
                    <p:nvPicPr>
                      <p:cNvPr id="0" name="Picture 2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0263" y="4581525"/>
                        <a:ext cx="7481887" cy="1849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544"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calculus – II </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250825" y="1341438"/>
            <a:ext cx="8497888" cy="5111750"/>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Euler-Lagrange constraint operators</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Chetaev vector fields</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p:txBody>
      </p:sp>
      <p:graphicFrame>
        <p:nvGraphicFramePr>
          <p:cNvPr id="12541" name="Object 253"/>
          <p:cNvGraphicFramePr>
            <a:graphicFrameLocks noChangeAspect="1"/>
          </p:cNvGraphicFramePr>
          <p:nvPr/>
        </p:nvGraphicFramePr>
        <p:xfrm>
          <a:off x="755650" y="1916113"/>
          <a:ext cx="4187825" cy="874712"/>
        </p:xfrm>
        <a:graphic>
          <a:graphicData uri="http://schemas.openxmlformats.org/presentationml/2006/ole">
            <mc:AlternateContent xmlns:mc="http://schemas.openxmlformats.org/markup-compatibility/2006">
              <mc:Choice xmlns:v="urn:schemas-microsoft-com:vml" Requires="v">
                <p:oleObj spid="_x0000_s12565" name="Equation" r:id="rId4" imgW="2324100" imgH="444500" progId="Equation.DSMT4">
                  <p:embed/>
                </p:oleObj>
              </mc:Choice>
              <mc:Fallback>
                <p:oleObj name="Equation" r:id="rId4" imgW="2324100" imgH="444500" progId="Equation.DSMT4">
                  <p:embed/>
                  <p:pic>
                    <p:nvPicPr>
                      <p:cNvPr id="0" name="Picture 2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1916113"/>
                        <a:ext cx="4187825" cy="874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542" name="Object 254"/>
          <p:cNvGraphicFramePr>
            <a:graphicFrameLocks noChangeAspect="1"/>
          </p:cNvGraphicFramePr>
          <p:nvPr/>
        </p:nvGraphicFramePr>
        <p:xfrm>
          <a:off x="681038" y="3644900"/>
          <a:ext cx="7781925" cy="2770188"/>
        </p:xfrm>
        <a:graphic>
          <a:graphicData uri="http://schemas.openxmlformats.org/presentationml/2006/ole">
            <mc:AlternateContent xmlns:mc="http://schemas.openxmlformats.org/markup-compatibility/2006">
              <mc:Choice xmlns:v="urn:schemas-microsoft-com:vml" Requires="v">
                <p:oleObj spid="_x0000_s12566" name="Equation" r:id="rId6" imgW="4318000" imgH="1409700" progId="Equation.DSMT4">
                  <p:embed/>
                </p:oleObj>
              </mc:Choice>
              <mc:Fallback>
                <p:oleObj name="Equation" r:id="rId6" imgW="4318000" imgH="1409700" progId="Equation.DSMT4">
                  <p:embed/>
                  <p:pic>
                    <p:nvPicPr>
                      <p:cNvPr id="0" name="Picture 25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1038" y="3644900"/>
                        <a:ext cx="7781925" cy="2770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620"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Reduced equations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353425" cy="4860925"/>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path of [</a:t>
            </a:r>
            <a:r>
              <a:rPr lang="el-GR" i="1" dirty="0" smtClean="0">
                <a:solidFill>
                  <a:srgbClr val="C00000"/>
                </a:solidFill>
                <a:latin typeface="Comic Sans MS" pitchFamily="66" charset="0"/>
              </a:rPr>
              <a:t>α</a:t>
            </a:r>
            <a:r>
              <a:rPr lang="en-US" i="1" baseline="-25000" dirty="0" smtClean="0">
                <a:solidFill>
                  <a:srgbClr val="C00000"/>
                </a:solidFill>
                <a:latin typeface="Comic Sans MS" pitchFamily="66" charset="0"/>
              </a:rPr>
              <a:t>Q</a:t>
            </a:r>
            <a:r>
              <a:rPr lang="en-US" dirty="0" smtClean="0">
                <a:solidFill>
                  <a:srgbClr val="C00000"/>
                </a:solidFill>
                <a:latin typeface="Comic Sans MS" pitchFamily="66" charset="0"/>
              </a:rPr>
              <a:t>]                                                             (trajectory) </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i</a:t>
            </a:r>
            <a:r>
              <a:rPr lang="en-US" dirty="0" smtClean="0">
                <a:solidFill>
                  <a:srgbClr val="C00000"/>
                </a:solidFill>
                <a:latin typeface="Comic Sans MS" pitchFamily="66" charset="0"/>
              </a:rPr>
              <a:t>n coordinates</a:t>
            </a: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oefficients (Einstein summation)</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9616" name="Object 400"/>
          <p:cNvGraphicFramePr>
            <a:graphicFrameLocks noChangeAspect="1"/>
          </p:cNvGraphicFramePr>
          <p:nvPr/>
        </p:nvGraphicFramePr>
        <p:xfrm>
          <a:off x="3276600" y="1484313"/>
          <a:ext cx="5040313" cy="936625"/>
        </p:xfrm>
        <a:graphic>
          <a:graphicData uri="http://schemas.openxmlformats.org/presentationml/2006/ole">
            <mc:AlternateContent xmlns:mc="http://schemas.openxmlformats.org/markup-compatibility/2006">
              <mc:Choice xmlns:v="urn:schemas-microsoft-com:vml" Requires="v">
                <p:oleObj spid="_x0000_s9652" name="Equation" r:id="rId4" imgW="2565400" imgH="482600" progId="Equation.DSMT4">
                  <p:embed/>
                </p:oleObj>
              </mc:Choice>
              <mc:Fallback>
                <p:oleObj name="Equation" r:id="rId4" imgW="2565400" imgH="482600" progId="Equation.DSMT4">
                  <p:embed/>
                  <p:pic>
                    <p:nvPicPr>
                      <p:cNvPr id="0" name="Picture 40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1484313"/>
                        <a:ext cx="5040313"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17" name="Object 401"/>
          <p:cNvGraphicFramePr>
            <a:graphicFrameLocks noChangeAspect="1"/>
          </p:cNvGraphicFramePr>
          <p:nvPr/>
        </p:nvGraphicFramePr>
        <p:xfrm>
          <a:off x="3276600" y="2781300"/>
          <a:ext cx="5338763" cy="466725"/>
        </p:xfrm>
        <a:graphic>
          <a:graphicData uri="http://schemas.openxmlformats.org/presentationml/2006/ole">
            <mc:AlternateContent xmlns:mc="http://schemas.openxmlformats.org/markup-compatibility/2006">
              <mc:Choice xmlns:v="urn:schemas-microsoft-com:vml" Requires="v">
                <p:oleObj spid="_x0000_s9653" name="Equation" r:id="rId6" imgW="2717800" imgH="241300" progId="Equation.DSMT4">
                  <p:embed/>
                </p:oleObj>
              </mc:Choice>
              <mc:Fallback>
                <p:oleObj name="Equation" r:id="rId6" imgW="2717800" imgH="241300" progId="Equation.DSMT4">
                  <p:embed/>
                  <p:pic>
                    <p:nvPicPr>
                      <p:cNvPr id="0" name="Picture 4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2781300"/>
                        <a:ext cx="5338763"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18" name="Object 402"/>
          <p:cNvGraphicFramePr>
            <a:graphicFrameLocks noChangeAspect="1"/>
          </p:cNvGraphicFramePr>
          <p:nvPr/>
        </p:nvGraphicFramePr>
        <p:xfrm>
          <a:off x="395288" y="4292600"/>
          <a:ext cx="8551862" cy="2089150"/>
        </p:xfrm>
        <a:graphic>
          <a:graphicData uri="http://schemas.openxmlformats.org/presentationml/2006/ole">
            <mc:AlternateContent xmlns:mc="http://schemas.openxmlformats.org/markup-compatibility/2006">
              <mc:Choice xmlns:v="urn:schemas-microsoft-com:vml" Requires="v">
                <p:oleObj spid="_x0000_s9654" name="Equation" r:id="rId8" imgW="4279900" imgH="1016000" progId="Equation.DSMT4">
                  <p:embed/>
                </p:oleObj>
              </mc:Choice>
              <mc:Fallback>
                <p:oleObj name="Equation" r:id="rId8" imgW="4279900" imgH="1016000" progId="Equation.DSMT4">
                  <p:embed/>
                  <p:pic>
                    <p:nvPicPr>
                      <p:cNvPr id="0" name="Picture 40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288" y="4292600"/>
                        <a:ext cx="8551862" cy="208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2897"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Initially variational system</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250825" y="1447800"/>
            <a:ext cx="8713788" cy="4860925"/>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unconstrained                                                             Lagrangian system</a:t>
            </a:r>
            <a:endParaRPr lang="en-US"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tx1">
                  <a:lumMod val="95000"/>
                  <a:lumOff val="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reduced </a:t>
            </a:r>
            <a:r>
              <a:rPr lang="en-US" dirty="0" smtClean="0">
                <a:solidFill>
                  <a:srgbClr val="C00000"/>
                </a:solidFill>
                <a:latin typeface="Comic Sans MS" pitchFamily="66" charset="0"/>
              </a:rPr>
              <a:t>equations                                                       </a:t>
            </a:r>
            <a:r>
              <a:rPr lang="en-US" dirty="0" smtClean="0">
                <a:solidFill>
                  <a:schemeClr val="tx1">
                    <a:lumMod val="85000"/>
                    <a:lumOff val="15000"/>
                  </a:schemeClr>
                </a:solidFill>
                <a:latin typeface="Comic Sans MS" pitchFamily="66" charset="0"/>
              </a:rPr>
              <a:t>consistent with the nonholonomic variational principle</a:t>
            </a:r>
            <a:endParaRPr lang="en-US" dirty="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r>
              <a:rPr lang="en-US" dirty="0" smtClean="0">
                <a:solidFill>
                  <a:srgbClr val="C00000"/>
                </a:solidFill>
                <a:latin typeface="Comic Sans MS" pitchFamily="66" charset="0"/>
              </a:rPr>
              <a:t>                                                                </a:t>
            </a:r>
            <a:endParaRPr lang="en-US"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tx1">
                  <a:lumMod val="95000"/>
                  <a:lumOff val="5000"/>
                </a:schemeClr>
              </a:solidFill>
              <a:latin typeface="Comic Sans MS" pitchFamily="66" charset="0"/>
            </a:endParaRPr>
          </a:p>
        </p:txBody>
      </p:sp>
      <p:graphicFrame>
        <p:nvGraphicFramePr>
          <p:cNvPr id="32894" name="Object 126"/>
          <p:cNvGraphicFramePr>
            <a:graphicFrameLocks noChangeAspect="1"/>
          </p:cNvGraphicFramePr>
          <p:nvPr/>
        </p:nvGraphicFramePr>
        <p:xfrm>
          <a:off x="4284663" y="1484313"/>
          <a:ext cx="2087562" cy="431800"/>
        </p:xfrm>
        <a:graphic>
          <a:graphicData uri="http://schemas.openxmlformats.org/presentationml/2006/ole">
            <mc:AlternateContent xmlns:mc="http://schemas.openxmlformats.org/markup-compatibility/2006">
              <mc:Choice xmlns:v="urn:schemas-microsoft-com:vml" Requires="v">
                <p:oleObj spid="_x0000_s32918" name="Equation" r:id="rId4" imgW="1130300" imgH="228600" progId="Equation.DSMT4">
                  <p:embed/>
                </p:oleObj>
              </mc:Choice>
              <mc:Fallback>
                <p:oleObj name="Equation" r:id="rId4" imgW="1130300" imgH="228600" progId="Equation.DSMT4">
                  <p:embed/>
                  <p:pic>
                    <p:nvPicPr>
                      <p:cNvPr id="0"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4663" y="1484313"/>
                        <a:ext cx="2087562"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95" name="Object 127"/>
          <p:cNvGraphicFramePr>
            <a:graphicFrameLocks noChangeAspect="1"/>
          </p:cNvGraphicFramePr>
          <p:nvPr/>
        </p:nvGraphicFramePr>
        <p:xfrm>
          <a:off x="1547813" y="3860800"/>
          <a:ext cx="6372225" cy="2327275"/>
        </p:xfrm>
        <a:graphic>
          <a:graphicData uri="http://schemas.openxmlformats.org/presentationml/2006/ole">
            <mc:AlternateContent xmlns:mc="http://schemas.openxmlformats.org/markup-compatibility/2006">
              <mc:Choice xmlns:v="urn:schemas-microsoft-com:vml" Requires="v">
                <p:oleObj spid="_x0000_s32919" name="Equation" r:id="rId6" imgW="3022600" imgH="1143000" progId="Equation.DSMT4">
                  <p:embed/>
                </p:oleObj>
              </mc:Choice>
              <mc:Fallback>
                <p:oleObj name="Equation" r:id="rId6" imgW="3022600" imgH="1143000" progId="Equation.DSMT4">
                  <p:embed/>
                  <p:pic>
                    <p:nvPicPr>
                      <p:cNvPr id="0" name="Picture 1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7813" y="3860800"/>
                        <a:ext cx="6372225" cy="2327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322"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Nonholonomic variational systems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215900" y="1268413"/>
            <a:ext cx="8712200" cy="5329237"/>
          </a:xfrm>
        </p:spPr>
        <p:txBody>
          <a:bodyPr>
            <a:no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Definition ~ the main Theorem </a:t>
            </a:r>
            <a:r>
              <a:rPr lang="en-US" sz="2400" dirty="0" smtClean="0">
                <a:solidFill>
                  <a:srgbClr val="C00000"/>
                </a:solidFill>
                <a:latin typeface="Comic Sans MS" pitchFamily="66" charset="0"/>
              </a:rPr>
              <a:t>                                                                </a:t>
            </a:r>
            <a:r>
              <a:rPr lang="cs-CZ" sz="2400" dirty="0" smtClean="0">
                <a:solidFill>
                  <a:srgbClr val="3333FF"/>
                </a:solidFill>
                <a:latin typeface="Comic Sans MS" pitchFamily="66" charset="0"/>
              </a:rPr>
              <a:t>(</a:t>
            </a:r>
            <a:r>
              <a:rPr lang="en-US" sz="2400" dirty="0" smtClean="0">
                <a:solidFill>
                  <a:srgbClr val="3333FF"/>
                </a:solidFill>
                <a:latin typeface="Comic Sans MS" pitchFamily="66" charset="0"/>
              </a:rPr>
              <a:t>equivalent definition with that based of the nonholonomic variational principle)                                    </a:t>
            </a:r>
            <a:r>
              <a:rPr lang="en-US" sz="2400" dirty="0" smtClean="0">
                <a:solidFill>
                  <a:schemeClr val="tx1">
                    <a:lumMod val="95000"/>
                    <a:lumOff val="5000"/>
                  </a:schemeClr>
                </a:solidFill>
                <a:latin typeface="Comic Sans MS" pitchFamily="66" charset="0"/>
              </a:rPr>
              <a:t>A constrained mechanical system [</a:t>
            </a:r>
            <a:r>
              <a:rPr lang="el-GR" sz="2400" i="1" dirty="0" smtClean="0">
                <a:solidFill>
                  <a:schemeClr val="tx1">
                    <a:lumMod val="95000"/>
                    <a:lumOff val="5000"/>
                  </a:schemeClr>
                </a:solidFill>
                <a:latin typeface="Comic Sans MS" pitchFamily="66" charset="0"/>
              </a:rPr>
              <a:t>α</a:t>
            </a:r>
            <a:r>
              <a:rPr lang="en-US" sz="2400" i="1" baseline="-25000" dirty="0" smtClean="0">
                <a:solidFill>
                  <a:schemeClr val="tx1">
                    <a:lumMod val="95000"/>
                    <a:lumOff val="5000"/>
                  </a:schemeClr>
                </a:solidFill>
                <a:latin typeface="Comic Sans MS" pitchFamily="66" charset="0"/>
              </a:rPr>
              <a:t>Q</a:t>
            </a:r>
            <a:r>
              <a:rPr lang="en-US" sz="2400" dirty="0" smtClean="0">
                <a:solidFill>
                  <a:schemeClr val="tx1">
                    <a:lumMod val="95000"/>
                    <a:lumOff val="5000"/>
                  </a:schemeClr>
                </a:solidFill>
                <a:latin typeface="Comic Sans MS" pitchFamily="66" charset="0"/>
              </a:rPr>
              <a:t>] is called constraint variational, if it contains a closed representative. </a:t>
            </a:r>
          </a:p>
          <a:p>
            <a:pPr marL="0" indent="0" eaLnBrk="1" fontAlgn="auto" hangingPunct="1">
              <a:spcBef>
                <a:spcPts val="580"/>
              </a:spcBef>
              <a:spcAft>
                <a:spcPts val="0"/>
              </a:spcAft>
              <a:buFont typeface="Wingdings 2"/>
              <a:buNone/>
              <a:defRPr/>
            </a:pPr>
            <a:endParaRPr lang="en-US" sz="2400" dirty="0" smtClean="0">
              <a:solidFill>
                <a:schemeClr val="tx1">
                  <a:lumMod val="95000"/>
                  <a:lumOff val="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Proposition </a:t>
            </a:r>
            <a:r>
              <a:rPr lang="en-US" sz="2400" dirty="0" smtClean="0">
                <a:solidFill>
                  <a:srgbClr val="C00000"/>
                </a:solidFill>
                <a:latin typeface="Comic Sans MS" pitchFamily="66" charset="0"/>
              </a:rPr>
              <a:t>                                                                         </a:t>
            </a:r>
            <a:r>
              <a:rPr lang="en-US" sz="2400" dirty="0" smtClean="0">
                <a:solidFill>
                  <a:schemeClr val="tx1">
                    <a:lumMod val="95000"/>
                    <a:lumOff val="5000"/>
                  </a:schemeClr>
                </a:solidFill>
                <a:latin typeface="Comic Sans MS" pitchFamily="66" charset="0"/>
              </a:rPr>
              <a:t>If a constrained system arises from an unconstrained variational system then it is constraint variational for an arbitrary constraint.</a:t>
            </a:r>
          </a:p>
          <a:p>
            <a:pPr marL="0" indent="0" eaLnBrk="1" fontAlgn="auto" hangingPunct="1">
              <a:spcBef>
                <a:spcPts val="580"/>
              </a:spcBef>
              <a:spcAft>
                <a:spcPts val="0"/>
              </a:spcAft>
              <a:buFont typeface="Wingdings 2"/>
              <a:buNone/>
              <a:defRPr/>
            </a:pPr>
            <a:endParaRPr lang="en-US" sz="2400" dirty="0" smtClean="0">
              <a:solidFill>
                <a:schemeClr val="tx1">
                  <a:lumMod val="95000"/>
                  <a:lumOff val="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Proof </a:t>
            </a:r>
            <a:r>
              <a:rPr lang="en-US" sz="2400" dirty="0" smtClean="0">
                <a:solidFill>
                  <a:srgbClr val="C00000"/>
                </a:solidFill>
                <a:latin typeface="Comic Sans MS" pitchFamily="66" charset="0"/>
              </a:rPr>
              <a:t>                                                                                  </a:t>
            </a:r>
            <a:r>
              <a:rPr lang="en-US" sz="2400" dirty="0" smtClean="0">
                <a:solidFill>
                  <a:schemeClr val="tx1">
                    <a:lumMod val="95000"/>
                    <a:lumOff val="5000"/>
                  </a:schemeClr>
                </a:solidFill>
                <a:latin typeface="Comic Sans MS" pitchFamily="66" charset="0"/>
              </a:rPr>
              <a:t>is the direct consequence of the </a:t>
            </a:r>
            <a:r>
              <a:rPr lang="en-US" sz="2400" dirty="0">
                <a:solidFill>
                  <a:schemeClr val="tx1">
                    <a:lumMod val="95000"/>
                    <a:lumOff val="5000"/>
                  </a:schemeClr>
                </a:solidFill>
                <a:latin typeface="Comic Sans MS" pitchFamily="66" charset="0"/>
              </a:rPr>
              <a:t>definition </a:t>
            </a:r>
            <a:r>
              <a:rPr lang="el-GR" sz="2400" i="1" dirty="0" smtClean="0">
                <a:solidFill>
                  <a:schemeClr val="tx1">
                    <a:lumMod val="95000"/>
                    <a:lumOff val="5000"/>
                  </a:schemeClr>
                </a:solidFill>
                <a:latin typeface="Comic Sans MS" pitchFamily="66" charset="0"/>
              </a:rPr>
              <a:t>α</a:t>
            </a:r>
            <a:r>
              <a:rPr lang="en-US" sz="2400" i="1" baseline="-25000" dirty="0" smtClean="0">
                <a:solidFill>
                  <a:schemeClr val="tx1">
                    <a:lumMod val="95000"/>
                    <a:lumOff val="5000"/>
                  </a:schemeClr>
                </a:solidFill>
                <a:latin typeface="Comic Sans MS" pitchFamily="66" charset="0"/>
              </a:rPr>
              <a:t>Q</a:t>
            </a:r>
            <a:r>
              <a:rPr lang="en-US" sz="2400" dirty="0" smtClean="0">
                <a:solidFill>
                  <a:schemeClr val="tx1">
                    <a:lumMod val="95000"/>
                    <a:lumOff val="5000"/>
                  </a:schemeClr>
                </a:solidFill>
                <a:latin typeface="Comic Sans MS" pitchFamily="66" charset="0"/>
              </a:rPr>
              <a:t> = </a:t>
            </a:r>
            <a:r>
              <a:rPr lang="el-GR" sz="2400" i="1" dirty="0" smtClean="0">
                <a:solidFill>
                  <a:schemeClr val="tx1">
                    <a:lumMod val="95000"/>
                    <a:lumOff val="5000"/>
                  </a:schemeClr>
                </a:solidFill>
                <a:latin typeface="Comic Sans MS" pitchFamily="66" charset="0"/>
              </a:rPr>
              <a:t>ι</a:t>
            </a:r>
            <a:r>
              <a:rPr lang="en-US" sz="2400" i="1" baseline="30000" dirty="0" smtClean="0">
                <a:solidFill>
                  <a:schemeClr val="tx1">
                    <a:lumMod val="95000"/>
                    <a:lumOff val="5000"/>
                  </a:schemeClr>
                </a:solidFill>
                <a:latin typeface="Comic Sans MS" pitchFamily="66" charset="0"/>
              </a:rPr>
              <a:t>*</a:t>
            </a:r>
            <a:r>
              <a:rPr lang="el-GR" sz="2400" i="1" dirty="0" smtClean="0">
                <a:solidFill>
                  <a:schemeClr val="tx1">
                    <a:lumMod val="95000"/>
                    <a:lumOff val="5000"/>
                  </a:schemeClr>
                </a:solidFill>
                <a:latin typeface="Comic Sans MS" pitchFamily="66" charset="0"/>
              </a:rPr>
              <a:t>α</a:t>
            </a:r>
            <a:endParaRPr lang="en-US" sz="2400" dirty="0" smtClean="0">
              <a:solidFill>
                <a:srgbClr val="C00000"/>
              </a:solidFill>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692"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Helmholtz conditions - I</a:t>
            </a:r>
            <a:endParaRPr lang="cs-CZ" sz="3200" b="1" smtClean="0">
              <a:solidFill>
                <a:schemeClr val="bg1"/>
              </a:solidFill>
              <a:latin typeface="Comic Sans MS" pitchFamily="66" charset="0"/>
            </a:endParaRPr>
          </a:p>
        </p:txBody>
      </p:sp>
      <p:sp>
        <p:nvSpPr>
          <p:cNvPr id="13693" name="Zástupný symbol pro obsah 2"/>
          <p:cNvSpPr>
            <a:spLocks noGrp="1"/>
          </p:cNvSpPr>
          <p:nvPr>
            <p:ph sz="quarter" idx="1"/>
          </p:nvPr>
        </p:nvSpPr>
        <p:spPr>
          <a:xfrm>
            <a:off x="395288" y="1268413"/>
            <a:ext cx="8353425" cy="5329237"/>
          </a:xfrm>
        </p:spPr>
        <p:txBody>
          <a:bodyPr/>
          <a:lstStyle/>
          <a:p>
            <a:pPr eaLnBrk="1" hangingPunct="1"/>
            <a:r>
              <a:rPr lang="en-US" smtClean="0">
                <a:solidFill>
                  <a:srgbClr val="C00000"/>
                </a:solidFill>
                <a:latin typeface="Comic Sans MS" pitchFamily="66" charset="0"/>
              </a:rPr>
              <a:t>closed representative </a:t>
            </a:r>
          </a:p>
          <a:p>
            <a:pPr eaLnBrk="1" hangingPunct="1"/>
            <a:endParaRPr lang="en-US" smtClean="0">
              <a:solidFill>
                <a:srgbClr val="C00000"/>
              </a:solidFill>
              <a:latin typeface="Comic Sans MS" pitchFamily="66" charset="0"/>
            </a:endParaRPr>
          </a:p>
          <a:p>
            <a:pPr eaLnBrk="1" hangingPunct="1"/>
            <a:endParaRPr lang="en-US" smtClean="0">
              <a:solidFill>
                <a:srgbClr val="C00000"/>
              </a:solidFill>
              <a:latin typeface="Comic Sans MS" pitchFamily="66" charset="0"/>
            </a:endParaRPr>
          </a:p>
          <a:p>
            <a:pPr eaLnBrk="1" hangingPunct="1"/>
            <a:endParaRPr lang="en-US" smtClean="0">
              <a:solidFill>
                <a:srgbClr val="C00000"/>
              </a:solidFill>
              <a:latin typeface="Comic Sans MS" pitchFamily="66" charset="0"/>
            </a:endParaRPr>
          </a:p>
          <a:p>
            <a:pPr eaLnBrk="1" hangingPunct="1"/>
            <a:endParaRPr lang="en-US" sz="1600" smtClean="0">
              <a:solidFill>
                <a:srgbClr val="C00000"/>
              </a:solidFill>
              <a:latin typeface="Comic Sans MS" pitchFamily="66" charset="0"/>
            </a:endParaRPr>
          </a:p>
          <a:p>
            <a:pPr eaLnBrk="1" hangingPunct="1"/>
            <a:r>
              <a:rPr lang="en-US" smtClean="0">
                <a:solidFill>
                  <a:srgbClr val="C00000"/>
                </a:solidFill>
                <a:latin typeface="Comic Sans MS" pitchFamily="66" charset="0"/>
              </a:rPr>
              <a:t>constraint Lagrangian and reduced equations</a:t>
            </a:r>
            <a:endParaRPr lang="cs-CZ" smtClean="0">
              <a:solidFill>
                <a:srgbClr val="C00000"/>
              </a:solidFill>
              <a:latin typeface="Comic Sans MS" pitchFamily="66" charset="0"/>
            </a:endParaRPr>
          </a:p>
        </p:txBody>
      </p:sp>
      <p:graphicFrame>
        <p:nvGraphicFramePr>
          <p:cNvPr id="13688" name="Object 376"/>
          <p:cNvGraphicFramePr>
            <a:graphicFrameLocks noChangeAspect="1"/>
          </p:cNvGraphicFramePr>
          <p:nvPr/>
        </p:nvGraphicFramePr>
        <p:xfrm>
          <a:off x="4357688" y="2922588"/>
          <a:ext cx="228600" cy="365125"/>
        </p:xfrm>
        <a:graphic>
          <a:graphicData uri="http://schemas.openxmlformats.org/presentationml/2006/ole">
            <mc:AlternateContent xmlns:mc="http://schemas.openxmlformats.org/markup-compatibility/2006">
              <mc:Choice xmlns:v="urn:schemas-microsoft-com:vml" Requires="v">
                <p:oleObj spid="_x0000_s13724" name="Equation" r:id="rId4" imgW="114102" imgH="177492" progId="Equation.DSMT4">
                  <p:embed/>
                </p:oleObj>
              </mc:Choice>
              <mc:Fallback>
                <p:oleObj name="Equation" r:id="rId4" imgW="114102" imgH="177492" progId="Equation.DSMT4">
                  <p:embed/>
                  <p:pic>
                    <p:nvPicPr>
                      <p:cNvPr id="0" name="Picture 3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2922588"/>
                        <a:ext cx="228600"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689" name="Object 377"/>
          <p:cNvGraphicFramePr>
            <a:graphicFrameLocks noChangeAspect="1"/>
          </p:cNvGraphicFramePr>
          <p:nvPr>
            <p:extLst>
              <p:ext uri="{D42A27DB-BD31-4B8C-83A1-F6EECF244321}">
                <p14:modId xmlns:p14="http://schemas.microsoft.com/office/powerpoint/2010/main" val="4268688846"/>
              </p:ext>
            </p:extLst>
          </p:nvPr>
        </p:nvGraphicFramePr>
        <p:xfrm>
          <a:off x="569913" y="1844675"/>
          <a:ext cx="7602487" cy="1512317"/>
        </p:xfrm>
        <a:graphic>
          <a:graphicData uri="http://schemas.openxmlformats.org/presentationml/2006/ole">
            <mc:AlternateContent xmlns:mc="http://schemas.openxmlformats.org/markup-compatibility/2006">
              <mc:Choice xmlns:v="urn:schemas-microsoft-com:vml" Requires="v">
                <p:oleObj spid="_x0000_s13725" name="Equation" r:id="rId6" imgW="3733560" imgH="761760" progId="Equation.DSMT4">
                  <p:embed/>
                </p:oleObj>
              </mc:Choice>
              <mc:Fallback>
                <p:oleObj name="Equation" r:id="rId6" imgW="3733560" imgH="761760" progId="Equation.DSMT4">
                  <p:embed/>
                  <p:pic>
                    <p:nvPicPr>
                      <p:cNvPr id="0" name="Picture 377"/>
                      <p:cNvPicPr>
                        <a:picLocks noChangeAspect="1" noChangeArrowheads="1"/>
                      </p:cNvPicPr>
                      <p:nvPr/>
                    </p:nvPicPr>
                    <p:blipFill>
                      <a:blip r:embed="rId7"/>
                      <a:srcRect/>
                      <a:stretch>
                        <a:fillRect/>
                      </a:stretch>
                    </p:blipFill>
                    <p:spPr bwMode="auto">
                      <a:xfrm>
                        <a:off x="569913" y="1844675"/>
                        <a:ext cx="7602487" cy="1512317"/>
                      </a:xfrm>
                      <a:prstGeom prst="rect">
                        <a:avLst/>
                      </a:prstGeom>
                      <a:noFill/>
                      <a:extLst/>
                    </p:spPr>
                  </p:pic>
                </p:oleObj>
              </mc:Fallback>
            </mc:AlternateContent>
          </a:graphicData>
        </a:graphic>
      </p:graphicFrame>
      <p:graphicFrame>
        <p:nvGraphicFramePr>
          <p:cNvPr id="13690" name="Object 378"/>
          <p:cNvGraphicFramePr>
            <a:graphicFrameLocks noChangeAspect="1"/>
          </p:cNvGraphicFramePr>
          <p:nvPr>
            <p:extLst>
              <p:ext uri="{D42A27DB-BD31-4B8C-83A1-F6EECF244321}">
                <p14:modId xmlns:p14="http://schemas.microsoft.com/office/powerpoint/2010/main" val="3467822533"/>
              </p:ext>
            </p:extLst>
          </p:nvPr>
        </p:nvGraphicFramePr>
        <p:xfrm>
          <a:off x="576263" y="3944938"/>
          <a:ext cx="7991475" cy="2638425"/>
        </p:xfrm>
        <a:graphic>
          <a:graphicData uri="http://schemas.openxmlformats.org/presentationml/2006/ole">
            <mc:AlternateContent xmlns:mc="http://schemas.openxmlformats.org/markup-compatibility/2006">
              <mc:Choice xmlns:v="urn:schemas-microsoft-com:vml" Requires="v">
                <p:oleObj spid="_x0000_s13726" name="Equation" r:id="rId8" imgW="3974760" imgH="1396800" progId="Equation.DSMT4">
                  <p:embed/>
                </p:oleObj>
              </mc:Choice>
              <mc:Fallback>
                <p:oleObj name="Equation" r:id="rId8" imgW="3974760" imgH="1396800" progId="Equation.DSMT4">
                  <p:embed/>
                  <p:pic>
                    <p:nvPicPr>
                      <p:cNvPr id="0" name="Picture 378"/>
                      <p:cNvPicPr>
                        <a:picLocks noChangeAspect="1" noChangeArrowheads="1"/>
                      </p:cNvPicPr>
                      <p:nvPr/>
                    </p:nvPicPr>
                    <p:blipFill>
                      <a:blip r:embed="rId9"/>
                      <a:srcRect/>
                      <a:stretch>
                        <a:fillRect/>
                      </a:stretch>
                    </p:blipFill>
                    <p:spPr bwMode="auto">
                      <a:xfrm>
                        <a:off x="576263" y="3944938"/>
                        <a:ext cx="7991475" cy="263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508"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Helmholtz conditions - 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404813" y="1341438"/>
            <a:ext cx="8351837" cy="792162"/>
          </a:xfrm>
        </p:spPr>
        <p:txBody>
          <a:bodyPr>
            <a:normAutofit/>
          </a:bodyPr>
          <a:lstStyle/>
          <a:p>
            <a:pPr marL="274320" indent="-274320" eaLnBrk="1" fontAlgn="auto" hangingPunct="1">
              <a:spcBef>
                <a:spcPts val="580"/>
              </a:spcBef>
              <a:spcAft>
                <a:spcPts val="0"/>
              </a:spcAft>
              <a:buFont typeface="Wingdings 2"/>
              <a:buChar char=""/>
              <a:defRPr/>
            </a:pPr>
            <a:r>
              <a:rPr lang="en-US" sz="2800" dirty="0" smtClean="0">
                <a:solidFill>
                  <a:srgbClr val="C00000"/>
                </a:solidFill>
                <a:latin typeface="Comic Sans MS" pitchFamily="66" charset="0"/>
              </a:rPr>
              <a:t>conditions for “free” functions </a:t>
            </a:r>
            <a:r>
              <a:rPr lang="en-US" sz="2800" i="1" dirty="0" smtClean="0">
                <a:solidFill>
                  <a:srgbClr val="C00000"/>
                </a:solidFill>
                <a:latin typeface="Comic Sans MS" pitchFamily="66" charset="0"/>
              </a:rPr>
              <a:t>b</a:t>
            </a:r>
            <a:r>
              <a:rPr lang="en-US" sz="2800" i="1" baseline="-25000" dirty="0" smtClean="0">
                <a:solidFill>
                  <a:srgbClr val="C00000"/>
                </a:solidFill>
                <a:latin typeface="Comic Sans MS" pitchFamily="66" charset="0"/>
              </a:rPr>
              <a:t>i </a:t>
            </a:r>
            <a:r>
              <a:rPr lang="en-US" sz="2800" dirty="0">
                <a:solidFill>
                  <a:srgbClr val="C00000"/>
                </a:solidFill>
                <a:latin typeface="Comic Sans MS" pitchFamily="66" charset="0"/>
              </a:rPr>
              <a:t>, </a:t>
            </a:r>
            <a:r>
              <a:rPr lang="en-US" sz="2800" i="1" dirty="0" err="1" smtClean="0">
                <a:solidFill>
                  <a:srgbClr val="C00000"/>
                </a:solidFill>
                <a:latin typeface="Comic Sans MS" pitchFamily="66" charset="0"/>
              </a:rPr>
              <a:t>b</a:t>
            </a:r>
            <a:r>
              <a:rPr lang="en-US" sz="2800" i="1" baseline="-25000" dirty="0" err="1" smtClean="0">
                <a:solidFill>
                  <a:srgbClr val="C00000"/>
                </a:solidFill>
                <a:latin typeface="Comic Sans MS" pitchFamily="66" charset="0"/>
              </a:rPr>
              <a:t>il</a:t>
            </a:r>
            <a:r>
              <a:rPr lang="en-US" sz="2800" i="1" dirty="0" smtClean="0">
                <a:solidFill>
                  <a:srgbClr val="C00000"/>
                </a:solidFill>
                <a:latin typeface="Comic Sans MS" pitchFamily="66" charset="0"/>
              </a:rPr>
              <a:t> </a:t>
            </a:r>
            <a:r>
              <a:rPr lang="en-US" sz="2800" dirty="0">
                <a:solidFill>
                  <a:srgbClr val="C00000"/>
                </a:solidFill>
                <a:latin typeface="Comic Sans MS" pitchFamily="66" charset="0"/>
              </a:rPr>
              <a:t>, </a:t>
            </a:r>
            <a:r>
              <a:rPr lang="en-US" sz="2800" i="1" dirty="0" err="1" smtClean="0">
                <a:solidFill>
                  <a:srgbClr val="C00000"/>
                </a:solidFill>
                <a:latin typeface="Comic Sans MS" pitchFamily="66" charset="0"/>
              </a:rPr>
              <a:t>c</a:t>
            </a:r>
            <a:r>
              <a:rPr lang="en-US" sz="2800" i="1" baseline="-25000" dirty="0" err="1" smtClean="0">
                <a:solidFill>
                  <a:srgbClr val="C00000"/>
                </a:solidFill>
                <a:latin typeface="Comic Sans MS" pitchFamily="66" charset="0"/>
              </a:rPr>
              <a:t>il</a:t>
            </a:r>
            <a:r>
              <a:rPr lang="en-US" sz="2800" i="1" baseline="-25000" dirty="0" smtClean="0">
                <a:solidFill>
                  <a:srgbClr val="C00000"/>
                </a:solidFill>
                <a:latin typeface="Comic Sans MS" pitchFamily="66" charset="0"/>
              </a:rPr>
              <a:t> </a:t>
            </a:r>
            <a:r>
              <a:rPr lang="en-US" sz="2800" dirty="0">
                <a:solidFill>
                  <a:srgbClr val="C00000"/>
                </a:solidFill>
                <a:latin typeface="Comic Sans MS" pitchFamily="66" charset="0"/>
              </a:rPr>
              <a:t>,</a:t>
            </a:r>
            <a:r>
              <a:rPr lang="en-US" sz="2800" i="1" baseline="-25000" dirty="0" smtClean="0">
                <a:solidFill>
                  <a:srgbClr val="C00000"/>
                </a:solidFill>
                <a:latin typeface="Comic Sans MS" pitchFamily="66" charset="0"/>
              </a:rPr>
              <a:t> </a:t>
            </a:r>
            <a:r>
              <a:rPr lang="en-US" sz="2800" i="1" dirty="0" err="1" smtClean="0">
                <a:solidFill>
                  <a:srgbClr val="C00000"/>
                </a:solidFill>
                <a:latin typeface="Comic Sans MS" pitchFamily="66" charset="0"/>
              </a:rPr>
              <a:t>γ</a:t>
            </a:r>
            <a:r>
              <a:rPr lang="en-US" sz="2800" i="1" baseline="-25000" dirty="0" err="1" smtClean="0">
                <a:solidFill>
                  <a:srgbClr val="C00000"/>
                </a:solidFill>
                <a:latin typeface="Comic Sans MS" pitchFamily="66" charset="0"/>
              </a:rPr>
              <a:t>il</a:t>
            </a:r>
            <a:endParaRPr lang="en-US" sz="28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p:txBody>
      </p:sp>
      <p:graphicFrame>
        <p:nvGraphicFramePr>
          <p:cNvPr id="16506" name="Object 122"/>
          <p:cNvGraphicFramePr>
            <a:graphicFrameLocks noChangeAspect="1"/>
          </p:cNvGraphicFramePr>
          <p:nvPr/>
        </p:nvGraphicFramePr>
        <p:xfrm>
          <a:off x="184150" y="2205038"/>
          <a:ext cx="8775700" cy="3671887"/>
        </p:xfrm>
        <a:graphic>
          <a:graphicData uri="http://schemas.openxmlformats.org/presentationml/2006/ole">
            <mc:AlternateContent xmlns:mc="http://schemas.openxmlformats.org/markup-compatibility/2006">
              <mc:Choice xmlns:v="urn:schemas-microsoft-com:vml" Requires="v">
                <p:oleObj spid="_x0000_s16518" name="Equation" r:id="rId4" imgW="4953000" imgH="1854200" progId="Equation.DSMT4">
                  <p:embed/>
                </p:oleObj>
              </mc:Choice>
              <mc:Fallback>
                <p:oleObj name="Equation" r:id="rId4" imgW="4953000" imgH="1854200" progId="Equation.DSMT4">
                  <p:embed/>
                  <p:pic>
                    <p:nvPicPr>
                      <p:cNvPr id="0" name="Picture 1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150" y="2205038"/>
                        <a:ext cx="8775700" cy="3671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8610"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Abstract</a:t>
            </a:r>
            <a:r>
              <a:rPr lang="cs-CZ" sz="3200" b="1" dirty="0" smtClean="0">
                <a:solidFill>
                  <a:schemeClr val="bg1"/>
                </a:solidFill>
                <a:latin typeface="Comic Sans MS" pitchFamily="66" charset="0"/>
              </a:rPr>
              <a:t> - I</a:t>
            </a:r>
          </a:p>
        </p:txBody>
      </p:sp>
      <p:sp>
        <p:nvSpPr>
          <p:cNvPr id="3" name="Zástupný symbol pro obsah 2"/>
          <p:cNvSpPr>
            <a:spLocks noGrp="1"/>
          </p:cNvSpPr>
          <p:nvPr>
            <p:ph sz="quarter" idx="1"/>
          </p:nvPr>
        </p:nvSpPr>
        <p:spPr>
          <a:xfrm>
            <a:off x="539552" y="1412776"/>
            <a:ext cx="8352928" cy="4752528"/>
          </a:xfrm>
        </p:spPr>
        <p:txBody>
          <a:bodyPr>
            <a:noAutofit/>
          </a:bodyPr>
          <a:lstStyle/>
          <a:p>
            <a:pPr marL="274320" indent="-274320" eaLnBrk="1" fontAlgn="auto" hangingPunct="1">
              <a:spcBef>
                <a:spcPts val="580"/>
              </a:spcBef>
              <a:spcAft>
                <a:spcPts val="0"/>
              </a:spcAft>
              <a:buFont typeface="Wingdings 2"/>
              <a:buChar char=""/>
              <a:defRPr/>
            </a:pPr>
            <a:r>
              <a:rPr lang="en-US" sz="2200" dirty="0" smtClean="0">
                <a:solidFill>
                  <a:schemeClr val="bg2">
                    <a:lumMod val="25000"/>
                  </a:schemeClr>
                </a:solidFill>
                <a:latin typeface="Comic Sans MS" pitchFamily="66" charset="0"/>
              </a:rPr>
              <a:t>T</a:t>
            </a:r>
            <a:r>
              <a:rPr lang="cs-CZ" sz="2200" dirty="0" smtClean="0">
                <a:solidFill>
                  <a:schemeClr val="bg2">
                    <a:lumMod val="25000"/>
                  </a:schemeClr>
                </a:solidFill>
                <a:latin typeface="Comic Sans MS" pitchFamily="66" charset="0"/>
              </a:rPr>
              <a:t>he inverse variational</a:t>
            </a:r>
            <a:r>
              <a:rPr lang="en-US" sz="2200" dirty="0" smtClean="0">
                <a:solidFill>
                  <a:schemeClr val="bg2">
                    <a:lumMod val="25000"/>
                  </a:schemeClr>
                </a:solidFill>
                <a:latin typeface="Comic Sans MS" pitchFamily="66" charset="0"/>
              </a:rPr>
              <a:t> problem is a natural part of calculus of variations. There is a question if given equations of motion arise from a Lagrangian system, or not. This is completely answered by Helmholtz conditions.</a:t>
            </a:r>
          </a:p>
          <a:p>
            <a:pPr marL="0" indent="0" eaLnBrk="1" fontAlgn="auto" hangingPunct="1">
              <a:spcBef>
                <a:spcPts val="580"/>
              </a:spcBef>
              <a:spcAft>
                <a:spcPts val="0"/>
              </a:spcAft>
              <a:buNone/>
              <a:defRPr/>
            </a:pPr>
            <a:endParaRPr lang="en-US" sz="22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rgbClr val="7030A0"/>
                </a:solidFill>
                <a:latin typeface="Comic Sans MS" pitchFamily="66" charset="0"/>
              </a:rPr>
              <a:t>In our presentation we deal with the nonholonomic mechanics</a:t>
            </a:r>
            <a:r>
              <a:rPr lang="cs-CZ" sz="2200" dirty="0" smtClean="0">
                <a:solidFill>
                  <a:srgbClr val="7030A0"/>
                </a:solidFill>
                <a:latin typeface="Comic Sans MS" pitchFamily="66" charset="0"/>
              </a:rPr>
              <a:t>. T</a:t>
            </a:r>
            <a:r>
              <a:rPr lang="en-US" sz="2200" dirty="0" smtClean="0">
                <a:solidFill>
                  <a:srgbClr val="7030A0"/>
                </a:solidFill>
                <a:latin typeface="Comic Sans MS" pitchFamily="66" charset="0"/>
              </a:rPr>
              <a:t>he</a:t>
            </a:r>
            <a:r>
              <a:rPr lang="cs-CZ" sz="2200" dirty="0" smtClean="0">
                <a:solidFill>
                  <a:srgbClr val="7030A0"/>
                </a:solidFill>
                <a:latin typeface="Comic Sans MS" pitchFamily="66" charset="0"/>
              </a:rPr>
              <a:t> inverse </a:t>
            </a:r>
            <a:r>
              <a:rPr lang="en-US" sz="2200" dirty="0" smtClean="0">
                <a:solidFill>
                  <a:srgbClr val="7030A0"/>
                </a:solidFill>
                <a:latin typeface="Comic Sans MS" pitchFamily="66" charset="0"/>
              </a:rPr>
              <a:t>problem of the calculus of variations for second order ODE in the context of nonholonomic constraints is investigated. Relationships between Chetaev equations, constrained Euler-Lagrange equations coming from a nonholonomic variational principle, closed 2-forms on constraint manifolds, and a corresponding generalization of Helmholtz conditions </a:t>
            </a:r>
            <a:r>
              <a:rPr lang="cs-CZ" sz="2200" smtClean="0">
                <a:solidFill>
                  <a:srgbClr val="7030A0"/>
                </a:solidFill>
                <a:latin typeface="Comic Sans MS" pitchFamily="66" charset="0"/>
              </a:rPr>
              <a:t>are</a:t>
            </a:r>
            <a:r>
              <a:rPr lang="en-US" sz="2200" smtClean="0">
                <a:solidFill>
                  <a:srgbClr val="7030A0"/>
                </a:solidFill>
                <a:latin typeface="Comic Sans MS" pitchFamily="66" charset="0"/>
              </a:rPr>
              <a:t> </a:t>
            </a:r>
            <a:r>
              <a:rPr lang="en-US" sz="2200" dirty="0" smtClean="0">
                <a:solidFill>
                  <a:srgbClr val="7030A0"/>
                </a:solidFill>
                <a:latin typeface="Comic Sans MS" pitchFamily="66" charset="0"/>
              </a:rPr>
              <a:t>studied. </a:t>
            </a:r>
          </a:p>
          <a:p>
            <a:pPr marL="0" indent="0" eaLnBrk="1" fontAlgn="auto" hangingPunct="1">
              <a:spcBef>
                <a:spcPts val="580"/>
              </a:spcBef>
              <a:spcAft>
                <a:spcPts val="0"/>
              </a:spcAft>
              <a:buNone/>
              <a:defRPr/>
            </a:pPr>
            <a:endParaRPr lang="en-US" sz="1000" dirty="0">
              <a:solidFill>
                <a:srgbClr val="7030A0"/>
              </a:solidFill>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681"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Helmholtz conditions - III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268413"/>
            <a:ext cx="8353425" cy="5184775"/>
          </a:xfrm>
        </p:spPr>
        <p:txBody>
          <a:bodyPr>
            <a:normAutofit/>
          </a:bodyPr>
          <a:lstStyle/>
          <a:p>
            <a:pPr marL="274320" indent="-274320" eaLnBrk="1" fontAlgn="auto" hangingPunct="1">
              <a:spcBef>
                <a:spcPts val="580"/>
              </a:spcBef>
              <a:spcAft>
                <a:spcPts val="0"/>
              </a:spcAft>
              <a:buFont typeface="Wingdings 2"/>
              <a:buChar char=""/>
              <a:defRPr/>
            </a:pPr>
            <a:r>
              <a:rPr lang="en-US" sz="2800" dirty="0" smtClean="0">
                <a:solidFill>
                  <a:srgbClr val="C00000"/>
                </a:solidFill>
                <a:latin typeface="Comic Sans MS" pitchFamily="66" charset="0"/>
              </a:rPr>
              <a:t>conditions for “free” functions </a:t>
            </a:r>
            <a:r>
              <a:rPr lang="en-US" sz="2800" i="1" dirty="0" smtClean="0">
                <a:solidFill>
                  <a:srgbClr val="C00000"/>
                </a:solidFill>
                <a:latin typeface="Comic Sans MS" pitchFamily="66" charset="0"/>
              </a:rPr>
              <a:t>b</a:t>
            </a:r>
            <a:r>
              <a:rPr lang="en-US" sz="2800" i="1" baseline="-25000" dirty="0" smtClean="0">
                <a:solidFill>
                  <a:srgbClr val="C00000"/>
                </a:solidFill>
                <a:latin typeface="Comic Sans MS" pitchFamily="66" charset="0"/>
              </a:rPr>
              <a:t>i </a:t>
            </a:r>
            <a:r>
              <a:rPr lang="en-US" sz="2800" dirty="0">
                <a:solidFill>
                  <a:srgbClr val="C00000"/>
                </a:solidFill>
                <a:latin typeface="Comic Sans MS" pitchFamily="66" charset="0"/>
              </a:rPr>
              <a:t>, </a:t>
            </a:r>
            <a:r>
              <a:rPr lang="en-US" sz="2800" i="1" dirty="0" err="1" smtClean="0">
                <a:solidFill>
                  <a:srgbClr val="C00000"/>
                </a:solidFill>
                <a:latin typeface="Comic Sans MS" pitchFamily="66" charset="0"/>
              </a:rPr>
              <a:t>b</a:t>
            </a:r>
            <a:r>
              <a:rPr lang="en-US" sz="2800" i="1" baseline="-25000" dirty="0" err="1" smtClean="0">
                <a:solidFill>
                  <a:srgbClr val="C00000"/>
                </a:solidFill>
                <a:latin typeface="Comic Sans MS" pitchFamily="66" charset="0"/>
              </a:rPr>
              <a:t>il</a:t>
            </a:r>
            <a:r>
              <a:rPr lang="en-US" sz="2800" i="1" dirty="0" smtClean="0">
                <a:solidFill>
                  <a:srgbClr val="C00000"/>
                </a:solidFill>
                <a:latin typeface="Comic Sans MS" pitchFamily="66" charset="0"/>
              </a:rPr>
              <a:t> </a:t>
            </a:r>
            <a:r>
              <a:rPr lang="en-US" sz="2800" dirty="0">
                <a:solidFill>
                  <a:srgbClr val="C00000"/>
                </a:solidFill>
                <a:latin typeface="Comic Sans MS" pitchFamily="66" charset="0"/>
              </a:rPr>
              <a:t>, </a:t>
            </a:r>
            <a:r>
              <a:rPr lang="en-US" sz="2800" i="1" dirty="0" err="1" smtClean="0">
                <a:solidFill>
                  <a:srgbClr val="C00000"/>
                </a:solidFill>
                <a:latin typeface="Comic Sans MS" pitchFamily="66" charset="0"/>
              </a:rPr>
              <a:t>c</a:t>
            </a:r>
            <a:r>
              <a:rPr lang="en-US" sz="2800" i="1" baseline="-25000" dirty="0" err="1" smtClean="0">
                <a:solidFill>
                  <a:srgbClr val="C00000"/>
                </a:solidFill>
                <a:latin typeface="Comic Sans MS" pitchFamily="66" charset="0"/>
              </a:rPr>
              <a:t>il</a:t>
            </a:r>
            <a:r>
              <a:rPr lang="en-US" sz="2800" i="1" baseline="-25000" dirty="0" smtClean="0">
                <a:solidFill>
                  <a:srgbClr val="C00000"/>
                </a:solidFill>
                <a:latin typeface="Comic Sans MS" pitchFamily="66" charset="0"/>
              </a:rPr>
              <a:t> </a:t>
            </a:r>
            <a:r>
              <a:rPr lang="en-US" sz="2800" dirty="0">
                <a:solidFill>
                  <a:srgbClr val="C00000"/>
                </a:solidFill>
                <a:latin typeface="Comic Sans MS" pitchFamily="66" charset="0"/>
              </a:rPr>
              <a:t>,</a:t>
            </a:r>
            <a:r>
              <a:rPr lang="en-US" sz="2800" i="1" baseline="-25000" dirty="0" smtClean="0">
                <a:solidFill>
                  <a:srgbClr val="C00000"/>
                </a:solidFill>
                <a:latin typeface="Comic Sans MS" pitchFamily="66" charset="0"/>
              </a:rPr>
              <a:t> </a:t>
            </a:r>
            <a:r>
              <a:rPr lang="en-US" sz="2800" i="1" dirty="0" err="1" smtClean="0">
                <a:solidFill>
                  <a:srgbClr val="C00000"/>
                </a:solidFill>
                <a:latin typeface="Comic Sans MS" pitchFamily="66" charset="0"/>
              </a:rPr>
              <a:t>γ</a:t>
            </a:r>
            <a:r>
              <a:rPr lang="en-US" sz="2800" i="1" baseline="-25000" dirty="0" err="1" smtClean="0">
                <a:solidFill>
                  <a:srgbClr val="C00000"/>
                </a:solidFill>
                <a:latin typeface="Comic Sans MS" pitchFamily="66" charset="0"/>
              </a:rPr>
              <a:t>il</a:t>
            </a:r>
            <a:endParaRPr lang="en-US" sz="2800" i="1" baseline="-25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800" i="1" baseline="-25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2-contact 2-form </a:t>
            </a:r>
            <a:r>
              <a:rPr lang="en-US" sz="2800" i="1" dirty="0">
                <a:solidFill>
                  <a:srgbClr val="C00000"/>
                </a:solidFill>
                <a:latin typeface="Comic Sans MS" pitchFamily="66" charset="0"/>
              </a:rPr>
              <a:t>F</a:t>
            </a:r>
          </a:p>
          <a:p>
            <a:pPr marL="0" indent="0" eaLnBrk="1" fontAlgn="auto" hangingPunct="1">
              <a:spcBef>
                <a:spcPts val="580"/>
              </a:spcBef>
              <a:spcAft>
                <a:spcPts val="0"/>
              </a:spcAft>
              <a:buFont typeface="Wingdings 2"/>
              <a:buNone/>
              <a:defRPr/>
            </a:pPr>
            <a:endParaRPr lang="en-US" sz="28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p:txBody>
      </p:sp>
      <p:graphicFrame>
        <p:nvGraphicFramePr>
          <p:cNvPr id="19678" name="Object 222"/>
          <p:cNvGraphicFramePr>
            <a:graphicFrameLocks noChangeAspect="1"/>
          </p:cNvGraphicFramePr>
          <p:nvPr/>
        </p:nvGraphicFramePr>
        <p:xfrm>
          <a:off x="801688" y="1916113"/>
          <a:ext cx="7540625" cy="1800225"/>
        </p:xfrm>
        <a:graphic>
          <a:graphicData uri="http://schemas.openxmlformats.org/presentationml/2006/ole">
            <mc:AlternateContent xmlns:mc="http://schemas.openxmlformats.org/markup-compatibility/2006">
              <mc:Choice xmlns:v="urn:schemas-microsoft-com:vml" Requires="v">
                <p:oleObj spid="_x0000_s19702" name="Equation" r:id="rId4" imgW="4229100" imgH="914400" progId="Equation.DSMT4">
                  <p:embed/>
                </p:oleObj>
              </mc:Choice>
              <mc:Fallback>
                <p:oleObj name="Equation" r:id="rId4" imgW="4229100" imgH="914400" progId="Equation.DSMT4">
                  <p:embed/>
                  <p:pic>
                    <p:nvPicPr>
                      <p:cNvPr id="0" name="Picture 2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688" y="1916113"/>
                        <a:ext cx="7540625" cy="180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679" name="Object 223"/>
          <p:cNvGraphicFramePr>
            <a:graphicFrameLocks noChangeAspect="1"/>
          </p:cNvGraphicFramePr>
          <p:nvPr/>
        </p:nvGraphicFramePr>
        <p:xfrm>
          <a:off x="736600" y="4508500"/>
          <a:ext cx="6157913" cy="1871663"/>
        </p:xfrm>
        <a:graphic>
          <a:graphicData uri="http://schemas.openxmlformats.org/presentationml/2006/ole">
            <mc:AlternateContent xmlns:mc="http://schemas.openxmlformats.org/markup-compatibility/2006">
              <mc:Choice xmlns:v="urn:schemas-microsoft-com:vml" Requires="v">
                <p:oleObj spid="_x0000_s19703" name="Equation" r:id="rId6" imgW="3454400" imgH="990600" progId="Equation.DSMT4">
                  <p:embed/>
                </p:oleObj>
              </mc:Choice>
              <mc:Fallback>
                <p:oleObj name="Equation" r:id="rId6" imgW="3454400" imgH="990600" progId="Equation.DSMT4">
                  <p:embed/>
                  <p:pic>
                    <p:nvPicPr>
                      <p:cNvPr id="0" name="Picture 2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6600" y="4508500"/>
                        <a:ext cx="6157913" cy="1871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527"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Helmholtz conditions - IV</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353425" cy="4933950"/>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a</a:t>
            </a:r>
            <a:r>
              <a:rPr lang="en-US" dirty="0" smtClean="0">
                <a:solidFill>
                  <a:srgbClr val="C00000"/>
                </a:solidFill>
                <a:latin typeface="Comic Sans MS" pitchFamily="66" charset="0"/>
              </a:rPr>
              <a:t>dditional conditions for functions </a:t>
            </a:r>
            <a:r>
              <a:rPr lang="en-US" sz="2400" i="1" dirty="0">
                <a:solidFill>
                  <a:srgbClr val="C00000"/>
                </a:solidFill>
                <a:latin typeface="Comic Sans MS" pitchFamily="66" charset="0"/>
              </a:rPr>
              <a:t>b</a:t>
            </a:r>
            <a:r>
              <a:rPr lang="en-US" sz="2400" i="1" baseline="-25000" dirty="0">
                <a:solidFill>
                  <a:srgbClr val="C00000"/>
                </a:solidFill>
                <a:latin typeface="Comic Sans MS" pitchFamily="66" charset="0"/>
              </a:rPr>
              <a:t>i </a:t>
            </a:r>
            <a:r>
              <a:rPr lang="en-US" sz="2400" dirty="0">
                <a:solidFill>
                  <a:srgbClr val="C00000"/>
                </a:solidFill>
                <a:latin typeface="Comic Sans MS" pitchFamily="66" charset="0"/>
              </a:rPr>
              <a:t>, </a:t>
            </a:r>
            <a:r>
              <a:rPr lang="en-US" sz="2400" i="1" dirty="0" err="1">
                <a:solidFill>
                  <a:srgbClr val="C00000"/>
                </a:solidFill>
                <a:latin typeface="Comic Sans MS" pitchFamily="66" charset="0"/>
              </a:rPr>
              <a:t>b</a:t>
            </a:r>
            <a:r>
              <a:rPr lang="en-US" sz="2400" i="1" baseline="-25000" dirty="0" err="1">
                <a:solidFill>
                  <a:srgbClr val="C00000"/>
                </a:solidFill>
                <a:latin typeface="Comic Sans MS" pitchFamily="66" charset="0"/>
              </a:rPr>
              <a:t>il</a:t>
            </a:r>
            <a:r>
              <a:rPr lang="en-US" sz="2400" i="1" dirty="0">
                <a:solidFill>
                  <a:srgbClr val="C00000"/>
                </a:solidFill>
                <a:latin typeface="Comic Sans MS" pitchFamily="66" charset="0"/>
              </a:rPr>
              <a:t> </a:t>
            </a:r>
            <a:r>
              <a:rPr lang="en-US" sz="2400" dirty="0">
                <a:solidFill>
                  <a:srgbClr val="C00000"/>
                </a:solidFill>
                <a:latin typeface="Comic Sans MS" pitchFamily="66" charset="0"/>
              </a:rPr>
              <a:t>, </a:t>
            </a:r>
            <a:r>
              <a:rPr lang="en-US" sz="2400" i="1" dirty="0" err="1">
                <a:solidFill>
                  <a:srgbClr val="C00000"/>
                </a:solidFill>
                <a:latin typeface="Comic Sans MS" pitchFamily="66" charset="0"/>
              </a:rPr>
              <a:t>c</a:t>
            </a:r>
            <a:r>
              <a:rPr lang="en-US" sz="2400" i="1" baseline="-25000" dirty="0" err="1">
                <a:solidFill>
                  <a:srgbClr val="C00000"/>
                </a:solidFill>
                <a:latin typeface="Comic Sans MS" pitchFamily="66" charset="0"/>
              </a:rPr>
              <a:t>il</a:t>
            </a:r>
            <a:r>
              <a:rPr lang="en-US" sz="2400" i="1" baseline="-25000" dirty="0">
                <a:solidFill>
                  <a:srgbClr val="C00000"/>
                </a:solidFill>
                <a:latin typeface="Comic Sans MS" pitchFamily="66" charset="0"/>
              </a:rPr>
              <a:t> </a:t>
            </a:r>
            <a:r>
              <a:rPr lang="en-US" sz="2400" dirty="0">
                <a:solidFill>
                  <a:srgbClr val="C00000"/>
                </a:solidFill>
                <a:latin typeface="Comic Sans MS" pitchFamily="66" charset="0"/>
              </a:rPr>
              <a:t>,</a:t>
            </a:r>
            <a:r>
              <a:rPr lang="en-US" sz="2400" i="1" baseline="-25000" dirty="0">
                <a:solidFill>
                  <a:srgbClr val="C00000"/>
                </a:solidFill>
                <a:latin typeface="Comic Sans MS" pitchFamily="66" charset="0"/>
              </a:rPr>
              <a:t> </a:t>
            </a:r>
            <a:r>
              <a:rPr lang="en-US" sz="2400" i="1" dirty="0" err="1" smtClean="0">
                <a:solidFill>
                  <a:srgbClr val="C00000"/>
                </a:solidFill>
                <a:latin typeface="Comic Sans MS" pitchFamily="66" charset="0"/>
              </a:rPr>
              <a:t>γ</a:t>
            </a:r>
            <a:r>
              <a:rPr lang="en-US" sz="2400" i="1" baseline="-25000" dirty="0" err="1" smtClean="0">
                <a:solidFill>
                  <a:srgbClr val="C00000"/>
                </a:solidFill>
                <a:latin typeface="Comic Sans MS" pitchFamily="66" charset="0"/>
              </a:rPr>
              <a:t>il</a:t>
            </a: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17525" name="Object 117"/>
          <p:cNvGraphicFramePr>
            <a:graphicFrameLocks noChangeAspect="1"/>
          </p:cNvGraphicFramePr>
          <p:nvPr/>
        </p:nvGraphicFramePr>
        <p:xfrm>
          <a:off x="1052513" y="2060575"/>
          <a:ext cx="7381875" cy="4246563"/>
        </p:xfrm>
        <a:graphic>
          <a:graphicData uri="http://schemas.openxmlformats.org/presentationml/2006/ole">
            <mc:AlternateContent xmlns:mc="http://schemas.openxmlformats.org/markup-compatibility/2006">
              <mc:Choice xmlns:v="urn:schemas-microsoft-com:vml" Requires="v">
                <p:oleObj spid="_x0000_s17537" name="Equation" r:id="rId4" imgW="4140200" imgH="2247900" progId="Equation.DSMT4">
                  <p:embed/>
                </p:oleObj>
              </mc:Choice>
              <mc:Fallback>
                <p:oleObj name="Equation" r:id="rId4" imgW="4140200" imgH="2247900" progId="Equation.DSMT4">
                  <p:embed/>
                  <p:pic>
                    <p:nvPicPr>
                      <p:cNvPr id="0" name="Picture 1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2513" y="2060575"/>
                        <a:ext cx="7381875" cy="4246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3885"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Classical mechanical systems – I </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1438"/>
            <a:ext cx="8353425" cy="5040312"/>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u</a:t>
            </a:r>
            <a:r>
              <a:rPr lang="en-US" dirty="0" smtClean="0">
                <a:solidFill>
                  <a:srgbClr val="C00000"/>
                </a:solidFill>
                <a:latin typeface="Comic Sans MS" pitchFamily="66" charset="0"/>
              </a:rPr>
              <a:t>nconstrained variational system</a:t>
            </a:r>
          </a:p>
          <a:p>
            <a:pPr marL="0" indent="0" eaLnBrk="1" fontAlgn="auto" hangingPunct="1">
              <a:spcBef>
                <a:spcPts val="580"/>
              </a:spcBef>
              <a:spcAft>
                <a:spcPts val="0"/>
              </a:spcAft>
              <a:buFont typeface="Wingdings 2"/>
              <a:buNone/>
              <a:defRPr/>
            </a:pPr>
            <a:endParaRPr lang="en-US" sz="1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dirty="0" smtClean="0">
                <a:solidFill>
                  <a:srgbClr val="C00000"/>
                </a:solidFill>
                <a:latin typeface="Comic Sans MS" pitchFamily="66" charset="0"/>
              </a:rPr>
              <a:t>Lagrangian</a:t>
            </a:r>
          </a:p>
          <a:p>
            <a:pPr marL="0" indent="0" eaLnBrk="1" fontAlgn="auto" hangingPunct="1">
              <a:spcBef>
                <a:spcPts val="580"/>
              </a:spcBef>
              <a:spcAft>
                <a:spcPts val="0"/>
              </a:spcAft>
              <a:buFont typeface="Wingdings 2"/>
              <a:buNone/>
              <a:defRPr/>
            </a:pPr>
            <a:endParaRPr lang="en-US" sz="2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dirty="0" smtClean="0">
                <a:solidFill>
                  <a:srgbClr val="C00000"/>
                </a:solidFill>
                <a:latin typeface="Comic Sans MS" pitchFamily="66" charset="0"/>
              </a:rPr>
              <a:t>E-L equations</a:t>
            </a:r>
            <a:endParaRPr lang="en-US"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onstraint and reduced equations</a:t>
            </a: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a</a:t>
            </a:r>
            <a:r>
              <a:rPr lang="en-US" dirty="0" smtClean="0">
                <a:solidFill>
                  <a:srgbClr val="C00000"/>
                </a:solidFill>
                <a:latin typeface="Comic Sans MS" pitchFamily="66" charset="0"/>
              </a:rPr>
              <a:t>dding (non-variational) forces</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3881" name="Object 89"/>
          <p:cNvGraphicFramePr>
            <a:graphicFrameLocks noChangeAspect="1"/>
          </p:cNvGraphicFramePr>
          <p:nvPr/>
        </p:nvGraphicFramePr>
        <p:xfrm>
          <a:off x="3109913" y="1844675"/>
          <a:ext cx="5638800" cy="1781175"/>
        </p:xfrm>
        <a:graphic>
          <a:graphicData uri="http://schemas.openxmlformats.org/presentationml/2006/ole">
            <mc:AlternateContent xmlns:mc="http://schemas.openxmlformats.org/markup-compatibility/2006">
              <mc:Choice xmlns:v="urn:schemas-microsoft-com:vml" Requires="v">
                <p:oleObj spid="_x0000_s33917" name="Equation" r:id="rId4" imgW="2755900" imgH="863600" progId="Equation.DSMT4">
                  <p:embed/>
                </p:oleObj>
              </mc:Choice>
              <mc:Fallback>
                <p:oleObj name="Equation" r:id="rId4" imgW="2755900" imgH="863600" progId="Equation.DSMT4">
                  <p:embed/>
                  <p:pic>
                    <p:nvPicPr>
                      <p:cNvPr id="0" name="Picture 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09913" y="1844675"/>
                        <a:ext cx="5638800" cy="178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82" name="Object 90"/>
          <p:cNvGraphicFramePr>
            <a:graphicFrameLocks noChangeAspect="1"/>
          </p:cNvGraphicFramePr>
          <p:nvPr/>
        </p:nvGraphicFramePr>
        <p:xfrm>
          <a:off x="233363" y="5516563"/>
          <a:ext cx="8677275" cy="971550"/>
        </p:xfrm>
        <a:graphic>
          <a:graphicData uri="http://schemas.openxmlformats.org/presentationml/2006/ole">
            <mc:AlternateContent xmlns:mc="http://schemas.openxmlformats.org/markup-compatibility/2006">
              <mc:Choice xmlns:v="urn:schemas-microsoft-com:vml" Requires="v">
                <p:oleObj spid="_x0000_s33918" name="Equation" r:id="rId6" imgW="4394200" imgH="457200" progId="Equation.DSMT4">
                  <p:embed/>
                </p:oleObj>
              </mc:Choice>
              <mc:Fallback>
                <p:oleObj name="Equation" r:id="rId6" imgW="4394200" imgH="457200" progId="Equation.DSMT4">
                  <p:embed/>
                  <p:pic>
                    <p:nvPicPr>
                      <p:cNvPr id="0" name="Picture 9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363" y="5516563"/>
                        <a:ext cx="8677275" cy="971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83" name="Object 91"/>
          <p:cNvGraphicFramePr>
            <a:graphicFrameLocks noChangeAspect="1"/>
          </p:cNvGraphicFramePr>
          <p:nvPr/>
        </p:nvGraphicFramePr>
        <p:xfrm>
          <a:off x="2484438" y="4292600"/>
          <a:ext cx="4464050" cy="504825"/>
        </p:xfrm>
        <a:graphic>
          <a:graphicData uri="http://schemas.openxmlformats.org/presentationml/2006/ole">
            <mc:AlternateContent xmlns:mc="http://schemas.openxmlformats.org/markup-compatibility/2006">
              <mc:Choice xmlns:v="urn:schemas-microsoft-com:vml" Requires="v">
                <p:oleObj spid="_x0000_s33919" name="Equation" r:id="rId8" imgW="2159000" imgH="241300" progId="Equation.DSMT4">
                  <p:embed/>
                </p:oleObj>
              </mc:Choice>
              <mc:Fallback>
                <p:oleObj name="Equation" r:id="rId8" imgW="2159000" imgH="241300" progId="Equation.DSMT4">
                  <p:embed/>
                  <p:pic>
                    <p:nvPicPr>
                      <p:cNvPr id="0" name="Picture 9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4438" y="4292600"/>
                        <a:ext cx="44640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4916"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Classical mechanical systems – II </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179388" y="1268413"/>
            <a:ext cx="8964612" cy="5256212"/>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r</a:t>
            </a:r>
            <a:r>
              <a:rPr lang="en-US" dirty="0" smtClean="0">
                <a:solidFill>
                  <a:srgbClr val="C00000"/>
                </a:solidFill>
                <a:latin typeface="Comic Sans MS" pitchFamily="66" charset="0"/>
              </a:rPr>
              <a:t>educed equations</a:t>
            </a:r>
          </a:p>
          <a:p>
            <a:pPr marL="0" indent="0" eaLnBrk="1" fontAlgn="auto" hangingPunct="1">
              <a:spcBef>
                <a:spcPts val="580"/>
              </a:spcBef>
              <a:spcAft>
                <a:spcPts val="0"/>
              </a:spcAft>
              <a:buFont typeface="Wingdings 2"/>
              <a:buNone/>
              <a:defRPr/>
            </a:pPr>
            <a:endParaRPr lang="en-US" sz="1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s</a:t>
            </a:r>
            <a:r>
              <a:rPr lang="en-US" dirty="0" smtClean="0">
                <a:solidFill>
                  <a:srgbClr val="C00000"/>
                </a:solidFill>
                <a:latin typeface="Comic Sans MS" pitchFamily="66" charset="0"/>
              </a:rPr>
              <a:t>ufficient condition for variationality                                  </a:t>
            </a:r>
            <a:r>
              <a:rPr lang="en-US" sz="2400" i="1" dirty="0" smtClean="0">
                <a:solidFill>
                  <a:schemeClr val="tx1">
                    <a:lumMod val="85000"/>
                    <a:lumOff val="15000"/>
                  </a:schemeClr>
                </a:solidFill>
                <a:latin typeface="Comic Sans MS" pitchFamily="66" charset="0"/>
              </a:rPr>
              <a:t>m </a:t>
            </a:r>
            <a:r>
              <a:rPr lang="en-US" sz="2400" dirty="0" smtClean="0">
                <a:solidFill>
                  <a:schemeClr val="tx1">
                    <a:lumMod val="85000"/>
                    <a:lumOff val="15000"/>
                  </a:schemeClr>
                </a:solidFill>
                <a:latin typeface="Comic Sans MS" pitchFamily="66" charset="0"/>
              </a:rPr>
              <a:t>–</a:t>
            </a:r>
            <a:r>
              <a:rPr lang="en-US" sz="2400" i="1" dirty="0" smtClean="0">
                <a:solidFill>
                  <a:schemeClr val="tx1">
                    <a:lumMod val="85000"/>
                    <a:lumOff val="15000"/>
                  </a:schemeClr>
                </a:solidFill>
                <a:latin typeface="Comic Sans MS" pitchFamily="66" charset="0"/>
              </a:rPr>
              <a:t>k </a:t>
            </a:r>
            <a:r>
              <a:rPr lang="en-US" sz="2400" dirty="0" smtClean="0">
                <a:solidFill>
                  <a:schemeClr val="tx1">
                    <a:lumMod val="85000"/>
                    <a:lumOff val="15000"/>
                  </a:schemeClr>
                </a:solidFill>
                <a:latin typeface="Comic Sans MS" pitchFamily="66" charset="0"/>
              </a:rPr>
              <a:t> equations for </a:t>
            </a:r>
            <a:r>
              <a:rPr lang="en-US" sz="2400" i="1" dirty="0" smtClean="0">
                <a:solidFill>
                  <a:schemeClr val="tx1">
                    <a:lumMod val="85000"/>
                    <a:lumOff val="15000"/>
                  </a:schemeClr>
                </a:solidFill>
                <a:latin typeface="Comic Sans MS" pitchFamily="66" charset="0"/>
              </a:rPr>
              <a:t>k </a:t>
            </a:r>
            <a:r>
              <a:rPr lang="en-US" sz="2400" dirty="0" smtClean="0">
                <a:solidFill>
                  <a:schemeClr val="tx1">
                    <a:lumMod val="85000"/>
                    <a:lumOff val="15000"/>
                  </a:schemeClr>
                </a:solidFill>
                <a:latin typeface="Comic Sans MS" pitchFamily="66" charset="0"/>
              </a:rPr>
              <a:t>(</a:t>
            </a:r>
            <a:r>
              <a:rPr lang="en-US" sz="2400" i="1" dirty="0" smtClean="0">
                <a:solidFill>
                  <a:schemeClr val="tx1">
                    <a:lumMod val="85000"/>
                    <a:lumOff val="15000"/>
                  </a:schemeClr>
                </a:solidFill>
                <a:latin typeface="Comic Sans MS" pitchFamily="66" charset="0"/>
              </a:rPr>
              <a:t>m </a:t>
            </a:r>
            <a:r>
              <a:rPr lang="en-US" sz="2400" dirty="0">
                <a:solidFill>
                  <a:schemeClr val="tx1">
                    <a:lumMod val="85000"/>
                    <a:lumOff val="15000"/>
                  </a:schemeClr>
                </a:solidFill>
                <a:latin typeface="Comic Sans MS" pitchFamily="66" charset="0"/>
              </a:rPr>
              <a:t>–</a:t>
            </a:r>
            <a:r>
              <a:rPr lang="en-US" sz="2400" i="1" dirty="0">
                <a:solidFill>
                  <a:schemeClr val="tx1">
                    <a:lumMod val="85000"/>
                    <a:lumOff val="15000"/>
                  </a:schemeClr>
                </a:solidFill>
                <a:latin typeface="Comic Sans MS" pitchFamily="66" charset="0"/>
              </a:rPr>
              <a:t>k </a:t>
            </a:r>
            <a:r>
              <a:rPr lang="en-US" sz="2400" dirty="0" smtClean="0">
                <a:solidFill>
                  <a:schemeClr val="tx1">
                    <a:lumMod val="85000"/>
                    <a:lumOff val="15000"/>
                  </a:schemeClr>
                </a:solidFill>
                <a:latin typeface="Comic Sans MS" pitchFamily="66" charset="0"/>
              </a:rPr>
              <a:t>) unknown derivatives</a:t>
            </a:r>
          </a:p>
          <a:p>
            <a:pPr marL="274320" indent="-274320" eaLnBrk="1" fontAlgn="auto" hangingPunct="1">
              <a:spcBef>
                <a:spcPts val="580"/>
              </a:spcBef>
              <a:spcAft>
                <a:spcPts val="0"/>
              </a:spcAft>
              <a:buFont typeface="Wingdings 2"/>
              <a:buChar char=""/>
              <a:defRPr/>
            </a:pPr>
            <a:endParaRPr lang="en-US" sz="2400" dirty="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sz="2400" dirty="0" smtClean="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sz="1000" dirty="0" smtClean="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r>
              <a:rPr lang="en-US" sz="2400" dirty="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  every solution (if exist any) leads to the variational system</a:t>
            </a:r>
          </a:p>
          <a:p>
            <a:pPr marL="0" indent="0" eaLnBrk="1" fontAlgn="auto" hangingPunct="1">
              <a:spcBef>
                <a:spcPts val="580"/>
              </a:spcBef>
              <a:spcAft>
                <a:spcPts val="0"/>
              </a:spcAft>
              <a:buFont typeface="Wingdings 2"/>
              <a:buNone/>
              <a:defRPr/>
            </a:pPr>
            <a:r>
              <a:rPr lang="en-US" sz="2400" dirty="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  with the same </a:t>
            </a:r>
            <a:r>
              <a:rPr lang="en-US" sz="2400" i="1" dirty="0" err="1" smtClean="0">
                <a:solidFill>
                  <a:schemeClr val="tx1">
                    <a:lumMod val="85000"/>
                    <a:lumOff val="15000"/>
                  </a:schemeClr>
                </a:solidFill>
                <a:latin typeface="Comic Sans MS" pitchFamily="66" charset="0"/>
              </a:rPr>
              <a:t>c</a:t>
            </a:r>
            <a:r>
              <a:rPr lang="en-US" sz="2400" i="1" baseline="-25000" dirty="0" err="1" smtClean="0">
                <a:solidFill>
                  <a:schemeClr val="tx1">
                    <a:lumMod val="85000"/>
                    <a:lumOff val="15000"/>
                  </a:schemeClr>
                </a:solidFill>
                <a:latin typeface="Comic Sans MS" pitchFamily="66" charset="0"/>
              </a:rPr>
              <a:t>il</a:t>
            </a:r>
            <a:r>
              <a:rPr lang="en-US" sz="2400" i="1" baseline="-25000" dirty="0" smtClean="0">
                <a:solidFill>
                  <a:schemeClr val="tx1">
                    <a:lumMod val="85000"/>
                    <a:lumOff val="15000"/>
                  </a:schemeClr>
                </a:solidFill>
                <a:latin typeface="Comic Sans MS" pitchFamily="66" charset="0"/>
              </a:rPr>
              <a:t> </a:t>
            </a:r>
            <a:r>
              <a:rPr lang="en-US" sz="2400" i="1" dirty="0" smtClean="0">
                <a:solidFill>
                  <a:schemeClr val="tx1">
                    <a:lumMod val="85000"/>
                    <a:lumOff val="15000"/>
                  </a:schemeClr>
                </a:solidFill>
                <a:latin typeface="Comic Sans MS" pitchFamily="66" charset="0"/>
              </a:rPr>
              <a:t>, </a:t>
            </a:r>
            <a:r>
              <a:rPr lang="en-US" sz="2400" i="1" dirty="0" err="1" smtClean="0">
                <a:solidFill>
                  <a:schemeClr val="tx1">
                    <a:lumMod val="85000"/>
                    <a:lumOff val="15000"/>
                  </a:schemeClr>
                </a:solidFill>
                <a:latin typeface="Comic Sans MS" pitchFamily="66" charset="0"/>
              </a:rPr>
              <a:t>b</a:t>
            </a:r>
            <a:r>
              <a:rPr lang="en-US" sz="2400" i="1" baseline="-25000" dirty="0" err="1" smtClean="0">
                <a:solidFill>
                  <a:schemeClr val="tx1">
                    <a:lumMod val="85000"/>
                    <a:lumOff val="15000"/>
                  </a:schemeClr>
                </a:solidFill>
                <a:latin typeface="Comic Sans MS" pitchFamily="66" charset="0"/>
              </a:rPr>
              <a:t>il</a:t>
            </a:r>
            <a:r>
              <a:rPr lang="en-US" sz="2400" i="1" baseline="-250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 </a:t>
            </a:r>
            <a:r>
              <a:rPr lang="en-US" sz="2400" i="1" dirty="0" smtClean="0">
                <a:solidFill>
                  <a:schemeClr val="tx1">
                    <a:lumMod val="85000"/>
                    <a:lumOff val="15000"/>
                  </a:schemeClr>
                </a:solidFill>
                <a:latin typeface="Comic Sans MS" pitchFamily="66" charset="0"/>
              </a:rPr>
              <a:t>b</a:t>
            </a:r>
            <a:r>
              <a:rPr lang="en-US" sz="2400" i="1" baseline="-25000" dirty="0" smtClean="0">
                <a:solidFill>
                  <a:schemeClr val="tx1">
                    <a:lumMod val="85000"/>
                    <a:lumOff val="15000"/>
                  </a:schemeClr>
                </a:solidFill>
                <a:latin typeface="Comic Sans MS" pitchFamily="66" charset="0"/>
              </a:rPr>
              <a:t>i </a:t>
            </a:r>
            <a:r>
              <a:rPr lang="en-US" sz="2400" baseline="-250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as for the unconstrained case, and</a:t>
            </a:r>
            <a:endParaRPr lang="en-US" sz="2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4912" name="Object 96"/>
          <p:cNvGraphicFramePr>
            <a:graphicFrameLocks noChangeAspect="1"/>
          </p:cNvGraphicFramePr>
          <p:nvPr/>
        </p:nvGraphicFramePr>
        <p:xfrm>
          <a:off x="1196975" y="1773238"/>
          <a:ext cx="6748463" cy="962025"/>
        </p:xfrm>
        <a:graphic>
          <a:graphicData uri="http://schemas.openxmlformats.org/presentationml/2006/ole">
            <mc:AlternateContent xmlns:mc="http://schemas.openxmlformats.org/markup-compatibility/2006">
              <mc:Choice xmlns:v="urn:schemas-microsoft-com:vml" Requires="v">
                <p:oleObj spid="_x0000_s34948" name="Equation" r:id="rId4" imgW="3416300" imgH="482600" progId="Equation.DSMT4">
                  <p:embed/>
                </p:oleObj>
              </mc:Choice>
              <mc:Fallback>
                <p:oleObj name="Equation" r:id="rId4" imgW="3416300" imgH="482600" progId="Equation.DSMT4">
                  <p:embed/>
                  <p:pic>
                    <p:nvPicPr>
                      <p:cNvPr id="0" name="Picture 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6975" y="1773238"/>
                        <a:ext cx="6748463" cy="96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3" name="Object 97"/>
          <p:cNvGraphicFramePr>
            <a:graphicFrameLocks noChangeAspect="1"/>
          </p:cNvGraphicFramePr>
          <p:nvPr/>
        </p:nvGraphicFramePr>
        <p:xfrm>
          <a:off x="2484438" y="3644900"/>
          <a:ext cx="3614737" cy="962025"/>
        </p:xfrm>
        <a:graphic>
          <a:graphicData uri="http://schemas.openxmlformats.org/presentationml/2006/ole">
            <mc:AlternateContent xmlns:mc="http://schemas.openxmlformats.org/markup-compatibility/2006">
              <mc:Choice xmlns:v="urn:schemas-microsoft-com:vml" Requires="v">
                <p:oleObj spid="_x0000_s34949" name="Equation" r:id="rId6" imgW="1828800" imgH="482600" progId="Equation.DSMT4">
                  <p:embed/>
                </p:oleObj>
              </mc:Choice>
              <mc:Fallback>
                <p:oleObj name="Equation" r:id="rId6" imgW="1828800" imgH="482600" progId="Equation.DSMT4">
                  <p:embed/>
                  <p:pic>
                    <p:nvPicPr>
                      <p:cNvPr id="0" name="Picture 9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4438" y="3644900"/>
                        <a:ext cx="3614737" cy="96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4" name="Object 98"/>
          <p:cNvGraphicFramePr>
            <a:graphicFrameLocks noChangeAspect="1"/>
          </p:cNvGraphicFramePr>
          <p:nvPr>
            <p:extLst>
              <p:ext uri="{D42A27DB-BD31-4B8C-83A1-F6EECF244321}">
                <p14:modId xmlns:p14="http://schemas.microsoft.com/office/powerpoint/2010/main" val="85870459"/>
              </p:ext>
            </p:extLst>
          </p:nvPr>
        </p:nvGraphicFramePr>
        <p:xfrm>
          <a:off x="2921000" y="5732463"/>
          <a:ext cx="3089275" cy="835025"/>
        </p:xfrm>
        <a:graphic>
          <a:graphicData uri="http://schemas.openxmlformats.org/presentationml/2006/ole">
            <mc:AlternateContent xmlns:mc="http://schemas.openxmlformats.org/markup-compatibility/2006">
              <mc:Choice xmlns:v="urn:schemas-microsoft-com:vml" Requires="v">
                <p:oleObj spid="_x0000_s34950" name="Equation" r:id="rId8" imgW="1562040" imgH="419040" progId="Equation.DSMT4">
                  <p:embed/>
                </p:oleObj>
              </mc:Choice>
              <mc:Fallback>
                <p:oleObj name="Equation" r:id="rId8" imgW="1562040" imgH="419040" progId="Equation.DSMT4">
                  <p:embed/>
                  <p:pic>
                    <p:nvPicPr>
                      <p:cNvPr id="0" name="Picture 98"/>
                      <p:cNvPicPr>
                        <a:picLocks noChangeAspect="1" noChangeArrowheads="1"/>
                      </p:cNvPicPr>
                      <p:nvPr/>
                    </p:nvPicPr>
                    <p:blipFill>
                      <a:blip r:embed="rId9"/>
                      <a:srcRect/>
                      <a:stretch>
                        <a:fillRect/>
                      </a:stretch>
                    </p:blipFill>
                    <p:spPr bwMode="auto">
                      <a:xfrm>
                        <a:off x="2921000" y="5732463"/>
                        <a:ext cx="3089275" cy="835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0715"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ballistic motion - 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196975"/>
            <a:ext cx="8353425" cy="5111750"/>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m</a:t>
            </a:r>
            <a:r>
              <a:rPr lang="en-US" dirty="0" smtClean="0">
                <a:solidFill>
                  <a:srgbClr val="C00000"/>
                </a:solidFill>
                <a:latin typeface="Comic Sans MS" pitchFamily="66" charset="0"/>
              </a:rPr>
              <a:t>otion in homogeneous gravitational field</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pic>
        <p:nvPicPr>
          <p:cNvPr id="20717" name="Obrázek 4"/>
          <p:cNvPicPr>
            <a:picLocks noChangeAspect="1"/>
          </p:cNvPicPr>
          <p:nvPr/>
        </p:nvPicPr>
        <p:blipFill>
          <a:blip r:embed="rId4"/>
          <a:srcRect/>
          <a:stretch>
            <a:fillRect/>
          </a:stretch>
        </p:blipFill>
        <p:spPr bwMode="auto">
          <a:xfrm>
            <a:off x="187325" y="3500438"/>
            <a:ext cx="4822825" cy="2725737"/>
          </a:xfrm>
          <a:prstGeom prst="rect">
            <a:avLst/>
          </a:prstGeom>
          <a:noFill/>
          <a:ln w="9525">
            <a:noFill/>
            <a:miter lim="800000"/>
            <a:headEnd/>
            <a:tailEnd/>
          </a:ln>
        </p:spPr>
      </p:pic>
      <p:graphicFrame>
        <p:nvGraphicFramePr>
          <p:cNvPr id="20712" name="Object 232"/>
          <p:cNvGraphicFramePr>
            <a:graphicFrameLocks noChangeAspect="1"/>
          </p:cNvGraphicFramePr>
          <p:nvPr/>
        </p:nvGraphicFramePr>
        <p:xfrm>
          <a:off x="225425" y="1712913"/>
          <a:ext cx="8693150" cy="1768475"/>
        </p:xfrm>
        <a:graphic>
          <a:graphicData uri="http://schemas.openxmlformats.org/presentationml/2006/ole">
            <mc:AlternateContent xmlns:mc="http://schemas.openxmlformats.org/markup-compatibility/2006">
              <mc:Choice xmlns:v="urn:schemas-microsoft-com:vml" Requires="v">
                <p:oleObj spid="_x0000_s20736" name="Equation" r:id="rId5" imgW="4889500" imgH="939800" progId="Equation.DSMT4">
                  <p:embed/>
                </p:oleObj>
              </mc:Choice>
              <mc:Fallback>
                <p:oleObj name="Equation" r:id="rId5" imgW="4889500" imgH="939800" progId="Equation.DSMT4">
                  <p:embed/>
                  <p:pic>
                    <p:nvPicPr>
                      <p:cNvPr id="0" name="Picture 2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425" y="1712913"/>
                        <a:ext cx="8693150" cy="176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13" name="Object 233"/>
          <p:cNvGraphicFramePr>
            <a:graphicFrameLocks noChangeAspect="1"/>
          </p:cNvGraphicFramePr>
          <p:nvPr/>
        </p:nvGraphicFramePr>
        <p:xfrm>
          <a:off x="4991100" y="3478213"/>
          <a:ext cx="3568700" cy="3203575"/>
        </p:xfrm>
        <a:graphic>
          <a:graphicData uri="http://schemas.openxmlformats.org/presentationml/2006/ole">
            <mc:AlternateContent xmlns:mc="http://schemas.openxmlformats.org/markup-compatibility/2006">
              <mc:Choice xmlns:v="urn:schemas-microsoft-com:vml" Requires="v">
                <p:oleObj spid="_x0000_s20737" name="Equation" r:id="rId7" imgW="2006600" imgH="1701800" progId="Equation.DSMT4">
                  <p:embed/>
                </p:oleObj>
              </mc:Choice>
              <mc:Fallback>
                <p:oleObj name="Equation" r:id="rId7" imgW="2006600" imgH="1701800" progId="Equation.DSMT4">
                  <p:embed/>
                  <p:pic>
                    <p:nvPicPr>
                      <p:cNvPr id="0" name="Picture 2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91100" y="3478213"/>
                        <a:ext cx="3568700" cy="320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740"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ballistic motion - 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1438"/>
            <a:ext cx="8353425" cy="5111750"/>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sz="2800" dirty="0" smtClean="0">
                <a:solidFill>
                  <a:srgbClr val="C00000"/>
                </a:solidFill>
                <a:latin typeface="Comic Sans MS" pitchFamily="66" charset="0"/>
              </a:rPr>
              <a:t>comments to previous results                                        </a:t>
            </a:r>
            <a:r>
              <a:rPr lang="en-US" sz="2800" dirty="0" smtClean="0">
                <a:latin typeface="Comic Sans MS" pitchFamily="66" charset="0"/>
              </a:rPr>
              <a:t>(1), (2), (4) … automatically fulfilled by alternation, remaining conditions (3), (5), (6) give </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sz="2800" i="1" dirty="0" smtClean="0">
                <a:solidFill>
                  <a:schemeClr val="tx1">
                    <a:lumMod val="95000"/>
                    <a:lumOff val="5000"/>
                  </a:schemeClr>
                </a:solidFill>
                <a:latin typeface="Comic Sans MS" pitchFamily="66" charset="0"/>
              </a:rPr>
              <a:t>    b</a:t>
            </a:r>
            <a:r>
              <a:rPr lang="en-US" sz="2800" baseline="-25000" dirty="0" smtClean="0">
                <a:solidFill>
                  <a:schemeClr val="tx1">
                    <a:lumMod val="95000"/>
                    <a:lumOff val="5000"/>
                  </a:schemeClr>
                </a:solidFill>
                <a:latin typeface="Comic Sans MS" pitchFamily="66" charset="0"/>
              </a:rPr>
              <a:t>11 </a:t>
            </a:r>
            <a:r>
              <a:rPr lang="en-US" sz="2800" dirty="0" smtClean="0">
                <a:solidFill>
                  <a:schemeClr val="tx1">
                    <a:lumMod val="95000"/>
                    <a:lumOff val="5000"/>
                  </a:schemeClr>
                </a:solidFill>
                <a:latin typeface="Comic Sans MS" pitchFamily="66" charset="0"/>
              </a:rPr>
              <a:t>is given by (8)</a:t>
            </a:r>
            <a:r>
              <a:rPr lang="en-US" sz="2800" baseline="-25000"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1737" name="Object 233"/>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1761" name="Equation" r:id="rId4" imgW="114102" imgH="177492" progId="Equation.DSMT4">
                  <p:embed/>
                </p:oleObj>
              </mc:Choice>
              <mc:Fallback>
                <p:oleObj name="Equation" r:id="rId4" imgW="114102" imgH="177492" progId="Equation.DSMT4">
                  <p:embed/>
                  <p:pic>
                    <p:nvPicPr>
                      <p:cNvPr id="0" name="Picture 2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738" name="Object 234"/>
          <p:cNvGraphicFramePr>
            <a:graphicFrameLocks noChangeAspect="1"/>
          </p:cNvGraphicFramePr>
          <p:nvPr>
            <p:extLst>
              <p:ext uri="{D42A27DB-BD31-4B8C-83A1-F6EECF244321}">
                <p14:modId xmlns:p14="http://schemas.microsoft.com/office/powerpoint/2010/main" val="1573262632"/>
              </p:ext>
            </p:extLst>
          </p:nvPr>
        </p:nvGraphicFramePr>
        <p:xfrm>
          <a:off x="493713" y="2636838"/>
          <a:ext cx="8154987" cy="2652712"/>
        </p:xfrm>
        <a:graphic>
          <a:graphicData uri="http://schemas.openxmlformats.org/presentationml/2006/ole">
            <mc:AlternateContent xmlns:mc="http://schemas.openxmlformats.org/markup-compatibility/2006">
              <mc:Choice xmlns:v="urn:schemas-microsoft-com:vml" Requires="v">
                <p:oleObj spid="_x0000_s21762" name="Equation" r:id="rId6" imgW="4584600" imgH="1409400" progId="Equation.DSMT4">
                  <p:embed/>
                </p:oleObj>
              </mc:Choice>
              <mc:Fallback>
                <p:oleObj name="Equation" r:id="rId6" imgW="4584600" imgH="1409400" progId="Equation.DSMT4">
                  <p:embed/>
                  <p:pic>
                    <p:nvPicPr>
                      <p:cNvPr id="0" name="Picture 234"/>
                      <p:cNvPicPr>
                        <a:picLocks noChangeAspect="1" noChangeArrowheads="1"/>
                      </p:cNvPicPr>
                      <p:nvPr/>
                    </p:nvPicPr>
                    <p:blipFill>
                      <a:blip r:embed="rId7"/>
                      <a:srcRect/>
                      <a:stretch>
                        <a:fillRect/>
                      </a:stretch>
                    </p:blipFill>
                    <p:spPr bwMode="auto">
                      <a:xfrm>
                        <a:off x="493713" y="2636838"/>
                        <a:ext cx="8154987" cy="2652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757"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ballistic motion - III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40000" lnSpcReduction="20000"/>
          </a:bodyPr>
          <a:lstStyle/>
          <a:p>
            <a:pPr marL="274320" indent="-274320" eaLnBrk="1" fontAlgn="auto" hangingPunct="1">
              <a:spcBef>
                <a:spcPts val="580"/>
              </a:spcBef>
              <a:spcAft>
                <a:spcPts val="0"/>
              </a:spcAft>
              <a:buFont typeface="Wingdings 2"/>
              <a:buChar char=""/>
              <a:defRPr/>
            </a:pPr>
            <a:r>
              <a:rPr lang="en-US" sz="6500" dirty="0">
                <a:solidFill>
                  <a:srgbClr val="C00000"/>
                </a:solidFill>
                <a:latin typeface="Comic Sans MS" pitchFamily="66" charset="0"/>
              </a:rPr>
              <a:t>b</a:t>
            </a:r>
            <a:r>
              <a:rPr lang="en-US" sz="6500" dirty="0" smtClean="0">
                <a:solidFill>
                  <a:srgbClr val="C00000"/>
                </a:solidFill>
                <a:latin typeface="Comic Sans MS" pitchFamily="66" charset="0"/>
              </a:rPr>
              <a:t>allistic curve                                                                   </a:t>
            </a:r>
            <a:r>
              <a:rPr lang="en-US" sz="6500" dirty="0" smtClean="0">
                <a:solidFill>
                  <a:schemeClr val="tx1">
                    <a:lumMod val="95000"/>
                    <a:lumOff val="5000"/>
                  </a:schemeClr>
                </a:solidFill>
                <a:latin typeface="Comic Sans MS" pitchFamily="66" charset="0"/>
              </a:rPr>
              <a:t>motion in the homogeneous gravitational field with the additional non-variational friction force </a:t>
            </a:r>
            <a:r>
              <a:rPr lang="en-US" sz="6500" dirty="0">
                <a:solidFill>
                  <a:schemeClr val="tx1">
                    <a:lumMod val="95000"/>
                    <a:lumOff val="5000"/>
                  </a:schemeClr>
                </a:solidFill>
                <a:latin typeface="Comic Sans MS" pitchFamily="66" charset="0"/>
              </a:rPr>
              <a:t>-</a:t>
            </a:r>
            <a:r>
              <a:rPr lang="en-US" sz="6500" dirty="0" smtClean="0">
                <a:solidFill>
                  <a:schemeClr val="tx1">
                    <a:lumMod val="95000"/>
                    <a:lumOff val="5000"/>
                  </a:schemeClr>
                </a:solidFill>
                <a:latin typeface="Comic Sans MS" pitchFamily="66" charset="0"/>
              </a:rPr>
              <a:t> Stokes model</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2754" name="Object 226"/>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2778" name="Equation" r:id="rId4" imgW="114102" imgH="177492" progId="Equation.DSMT4">
                  <p:embed/>
                </p:oleObj>
              </mc:Choice>
              <mc:Fallback>
                <p:oleObj name="Equation" r:id="rId4" imgW="114102" imgH="177492" progId="Equation.DSMT4">
                  <p:embed/>
                  <p:pic>
                    <p:nvPicPr>
                      <p:cNvPr id="0" name="Picture 2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755" name="Object 227"/>
          <p:cNvGraphicFramePr>
            <a:graphicFrameLocks noChangeAspect="1"/>
          </p:cNvGraphicFramePr>
          <p:nvPr/>
        </p:nvGraphicFramePr>
        <p:xfrm>
          <a:off x="887413" y="2924175"/>
          <a:ext cx="7369175" cy="2700338"/>
        </p:xfrm>
        <a:graphic>
          <a:graphicData uri="http://schemas.openxmlformats.org/presentationml/2006/ole">
            <mc:AlternateContent xmlns:mc="http://schemas.openxmlformats.org/markup-compatibility/2006">
              <mc:Choice xmlns:v="urn:schemas-microsoft-com:vml" Requires="v">
                <p:oleObj spid="_x0000_s22779" name="Equation" r:id="rId6" imgW="3911600" imgH="1270000" progId="Equation.DSMT4">
                  <p:embed/>
                </p:oleObj>
              </mc:Choice>
              <mc:Fallback>
                <p:oleObj name="Equation" r:id="rId6" imgW="3911600" imgH="1270000" progId="Equation.DSMT4">
                  <p:embed/>
                  <p:pic>
                    <p:nvPicPr>
                      <p:cNvPr id="0" name="Picture 2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7413" y="2924175"/>
                        <a:ext cx="7369175" cy="2700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795"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ballistic motion - IV</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55000" lnSpcReduction="20000"/>
          </a:bodyPr>
          <a:lstStyle/>
          <a:p>
            <a:pPr marL="274320" indent="-274320" eaLnBrk="1" fontAlgn="auto" hangingPunct="1">
              <a:spcBef>
                <a:spcPts val="580"/>
              </a:spcBef>
              <a:spcAft>
                <a:spcPts val="0"/>
              </a:spcAft>
              <a:buFont typeface="Wingdings 2"/>
              <a:buChar char=""/>
              <a:defRPr/>
            </a:pPr>
            <a:r>
              <a:rPr lang="en-US" sz="4700" dirty="0">
                <a:solidFill>
                  <a:srgbClr val="C00000"/>
                </a:solidFill>
                <a:latin typeface="Comic Sans MS" pitchFamily="66" charset="0"/>
              </a:rPr>
              <a:t>t</a:t>
            </a:r>
            <a:r>
              <a:rPr lang="en-US" sz="4700" dirty="0" smtClean="0">
                <a:solidFill>
                  <a:srgbClr val="C00000"/>
                </a:solidFill>
                <a:latin typeface="Comic Sans MS" pitchFamily="66" charset="0"/>
              </a:rPr>
              <a:t>urning to the constraint variational system</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4792" name="Object 216"/>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4816" name="Equation" r:id="rId4" imgW="114102" imgH="177492" progId="Equation.DSMT4">
                  <p:embed/>
                </p:oleObj>
              </mc:Choice>
              <mc:Fallback>
                <p:oleObj name="Equation" r:id="rId4" imgW="114102" imgH="177492" progId="Equation.DSMT4">
                  <p:embed/>
                  <p:pic>
                    <p:nvPicPr>
                      <p:cNvPr id="0" name="Picture 2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793" name="Object 217"/>
          <p:cNvGraphicFramePr>
            <a:graphicFrameLocks noChangeAspect="1"/>
          </p:cNvGraphicFramePr>
          <p:nvPr/>
        </p:nvGraphicFramePr>
        <p:xfrm>
          <a:off x="638175" y="2060575"/>
          <a:ext cx="7651750" cy="3835400"/>
        </p:xfrm>
        <a:graphic>
          <a:graphicData uri="http://schemas.openxmlformats.org/presentationml/2006/ole">
            <mc:AlternateContent xmlns:mc="http://schemas.openxmlformats.org/markup-compatibility/2006">
              <mc:Choice xmlns:v="urn:schemas-microsoft-com:vml" Requires="v">
                <p:oleObj spid="_x0000_s24817" name="Equation" r:id="rId6" imgW="3632200" imgH="1879600" progId="Equation.DSMT4">
                  <p:embed/>
                </p:oleObj>
              </mc:Choice>
              <mc:Fallback>
                <p:oleObj name="Equation" r:id="rId6" imgW="3632200" imgH="1879600" progId="Equation.DSMT4">
                  <p:embed/>
                  <p:pic>
                    <p:nvPicPr>
                      <p:cNvPr id="0" name="Picture 2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8175" y="2060575"/>
                        <a:ext cx="7651750" cy="383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137"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ballistic motion - V</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s</a:t>
            </a:r>
            <a:r>
              <a:rPr lang="en-US" sz="10400" dirty="0" smtClean="0">
                <a:solidFill>
                  <a:srgbClr val="C00000"/>
                </a:solidFill>
                <a:latin typeface="Comic Sans MS" pitchFamily="66" charset="0"/>
              </a:rPr>
              <a:t>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f</a:t>
            </a:r>
            <a:r>
              <a:rPr lang="en-US" sz="10400" dirty="0" smtClean="0">
                <a:solidFill>
                  <a:srgbClr val="C00000"/>
                </a:solidFill>
                <a:latin typeface="Comic Sans MS" pitchFamily="66" charset="0"/>
              </a:rPr>
              <a:t>ree functions</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c</a:t>
            </a:r>
            <a:r>
              <a:rPr lang="en-US" sz="10400" dirty="0" smtClean="0">
                <a:solidFill>
                  <a:srgbClr val="C00000"/>
                </a:solidFill>
                <a:latin typeface="Comic Sans MS" pitchFamily="66" charset="0"/>
              </a:rPr>
              <a:t>onstraint Lagrangian and reduced equation</a:t>
            </a:r>
          </a:p>
          <a:p>
            <a:pPr marL="274320" indent="-274320" eaLnBrk="1" fontAlgn="auto" hangingPunct="1">
              <a:spcBef>
                <a:spcPts val="580"/>
              </a:spcBef>
              <a:spcAft>
                <a:spcPts val="0"/>
              </a:spcAft>
              <a:buFont typeface="Wingdings 2"/>
              <a:buChar char=""/>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6131" name="Object 531"/>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6191" name="Equation" r:id="rId4" imgW="114102" imgH="177492" progId="Equation.DSMT4">
                  <p:embed/>
                </p:oleObj>
              </mc:Choice>
              <mc:Fallback>
                <p:oleObj name="Equation" r:id="rId4" imgW="114102" imgH="177492" progId="Equation.DSMT4">
                  <p:embed/>
                  <p:pic>
                    <p:nvPicPr>
                      <p:cNvPr id="0" name="Picture 5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2" name="Object 532"/>
          <p:cNvGraphicFramePr>
            <a:graphicFrameLocks noChangeAspect="1"/>
          </p:cNvGraphicFramePr>
          <p:nvPr/>
        </p:nvGraphicFramePr>
        <p:xfrm>
          <a:off x="1225550" y="1773238"/>
          <a:ext cx="6696075" cy="560387"/>
        </p:xfrm>
        <a:graphic>
          <a:graphicData uri="http://schemas.openxmlformats.org/presentationml/2006/ole">
            <mc:AlternateContent xmlns:mc="http://schemas.openxmlformats.org/markup-compatibility/2006">
              <mc:Choice xmlns:v="urn:schemas-microsoft-com:vml" Requires="v">
                <p:oleObj spid="_x0000_s26192" name="Equation" r:id="rId6" imgW="3568680" imgH="266400" progId="Equation.DSMT4">
                  <p:embed/>
                </p:oleObj>
              </mc:Choice>
              <mc:Fallback>
                <p:oleObj name="Equation" r:id="rId6" imgW="3568680" imgH="266400" progId="Equation.DSMT4">
                  <p:embed/>
                  <p:pic>
                    <p:nvPicPr>
                      <p:cNvPr id="0" name="Picture 5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5550" y="1773238"/>
                        <a:ext cx="6696075"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3" name="Object 533"/>
          <p:cNvGraphicFramePr>
            <a:graphicFrameLocks noChangeAspect="1"/>
          </p:cNvGraphicFramePr>
          <p:nvPr/>
        </p:nvGraphicFramePr>
        <p:xfrm>
          <a:off x="1485900" y="4076700"/>
          <a:ext cx="6172200" cy="906463"/>
        </p:xfrm>
        <a:graphic>
          <a:graphicData uri="http://schemas.openxmlformats.org/presentationml/2006/ole">
            <mc:AlternateContent xmlns:mc="http://schemas.openxmlformats.org/markup-compatibility/2006">
              <mc:Choice xmlns:v="urn:schemas-microsoft-com:vml" Requires="v">
                <p:oleObj spid="_x0000_s26193" name="Equation" r:id="rId8" imgW="3289300" imgH="431800" progId="Equation.DSMT4">
                  <p:embed/>
                </p:oleObj>
              </mc:Choice>
              <mc:Fallback>
                <p:oleObj name="Equation" r:id="rId8" imgW="3289300" imgH="431800" progId="Equation.DSMT4">
                  <p:embed/>
                  <p:pic>
                    <p:nvPicPr>
                      <p:cNvPr id="0" name="Picture 5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85900" y="4076700"/>
                        <a:ext cx="6172200" cy="906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4" name="Object 534"/>
          <p:cNvGraphicFramePr>
            <a:graphicFrameLocks noChangeAspect="1"/>
          </p:cNvGraphicFramePr>
          <p:nvPr/>
        </p:nvGraphicFramePr>
        <p:xfrm>
          <a:off x="1654175" y="2900363"/>
          <a:ext cx="5481638" cy="960437"/>
        </p:xfrm>
        <a:graphic>
          <a:graphicData uri="http://schemas.openxmlformats.org/presentationml/2006/ole">
            <mc:AlternateContent xmlns:mc="http://schemas.openxmlformats.org/markup-compatibility/2006">
              <mc:Choice xmlns:v="urn:schemas-microsoft-com:vml" Requires="v">
                <p:oleObj spid="_x0000_s26194" name="Equation" r:id="rId10" imgW="2921000" imgH="457200" progId="Equation.DSMT4">
                  <p:embed/>
                </p:oleObj>
              </mc:Choice>
              <mc:Fallback>
                <p:oleObj name="Equation" r:id="rId10" imgW="2921000" imgH="457200" progId="Equation.DSMT4">
                  <p:embed/>
                  <p:pic>
                    <p:nvPicPr>
                      <p:cNvPr id="0" name="Picture 53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54175" y="2900363"/>
                        <a:ext cx="5481638" cy="960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5" name="Object 535"/>
          <p:cNvGraphicFramePr>
            <a:graphicFrameLocks noChangeAspect="1"/>
          </p:cNvGraphicFramePr>
          <p:nvPr/>
        </p:nvGraphicFramePr>
        <p:xfrm>
          <a:off x="2268538" y="5373688"/>
          <a:ext cx="4400550" cy="1006475"/>
        </p:xfrm>
        <a:graphic>
          <a:graphicData uri="http://schemas.openxmlformats.org/presentationml/2006/ole">
            <mc:AlternateContent xmlns:mc="http://schemas.openxmlformats.org/markup-compatibility/2006">
              <mc:Choice xmlns:v="urn:schemas-microsoft-com:vml" Requires="v">
                <p:oleObj spid="_x0000_s26195" name="Equation" r:id="rId12" imgW="2159000" imgH="508000" progId="Equation.DSMT4">
                  <p:embed/>
                </p:oleObj>
              </mc:Choice>
              <mc:Fallback>
                <p:oleObj name="Equation" r:id="rId12" imgW="2159000" imgH="508000" progId="Equation.DSMT4">
                  <p:embed/>
                  <p:pic>
                    <p:nvPicPr>
                      <p:cNvPr id="0" name="Picture 53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68538" y="5373688"/>
                        <a:ext cx="4400550" cy="100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137"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ballistic motion - V</a:t>
            </a:r>
            <a:r>
              <a:rPr lang="cs-CZ" sz="3200" b="1" dirty="0" smtClean="0">
                <a:solidFill>
                  <a:schemeClr val="bg1"/>
                </a:solidFill>
                <a:latin typeface="Comic Sans MS" pitchFamily="66" charset="0"/>
              </a:rPr>
              <a:t>I</a:t>
            </a:r>
          </a:p>
        </p:txBody>
      </p:sp>
      <p:sp>
        <p:nvSpPr>
          <p:cNvPr id="3" name="Zástupný symbol pro obsah 2"/>
          <p:cNvSpPr>
            <a:spLocks noGrp="1"/>
          </p:cNvSpPr>
          <p:nvPr>
            <p:ph sz="quarter" idx="1"/>
          </p:nvPr>
        </p:nvSpPr>
        <p:spPr>
          <a:xfrm>
            <a:off x="369888" y="1412875"/>
            <a:ext cx="8353425" cy="5111750"/>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other</a:t>
            </a:r>
            <a:r>
              <a:rPr lang="cs-CZ" sz="10400" dirty="0" smtClean="0">
                <a:solidFill>
                  <a:srgbClr val="C00000"/>
                </a:solidFill>
                <a:latin typeface="Comic Sans MS" pitchFamily="66" charset="0"/>
              </a:rPr>
              <a:t> </a:t>
            </a:r>
            <a:r>
              <a:rPr lang="en-US" sz="10400" dirty="0" smtClean="0">
                <a:solidFill>
                  <a:srgbClr val="C00000"/>
                </a:solidFill>
                <a:latin typeface="Comic Sans MS" pitchFamily="66" charset="0"/>
              </a:rPr>
              <a:t>special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f</a:t>
            </a:r>
            <a:r>
              <a:rPr lang="en-US" sz="10400" dirty="0" smtClean="0">
                <a:solidFill>
                  <a:srgbClr val="C00000"/>
                </a:solidFill>
                <a:latin typeface="Comic Sans MS" pitchFamily="66" charset="0"/>
              </a:rPr>
              <a:t>ree functions</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c</a:t>
            </a:r>
            <a:r>
              <a:rPr lang="en-US" sz="10400" dirty="0" smtClean="0">
                <a:solidFill>
                  <a:srgbClr val="C00000"/>
                </a:solidFill>
                <a:latin typeface="Comic Sans MS" pitchFamily="66" charset="0"/>
              </a:rPr>
              <a:t>onstraint Lagrangian and reduced equation</a:t>
            </a:r>
          </a:p>
          <a:p>
            <a:pPr marL="274320" indent="-274320" eaLnBrk="1" fontAlgn="auto" hangingPunct="1">
              <a:spcBef>
                <a:spcPts val="580"/>
              </a:spcBef>
              <a:spcAft>
                <a:spcPts val="0"/>
              </a:spcAft>
              <a:buFont typeface="Wingdings 2"/>
              <a:buChar char=""/>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6131" name="Object 531"/>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7928" name="Equation" r:id="rId4" imgW="114102" imgH="177492" progId="Equation.DSMT4">
                  <p:embed/>
                </p:oleObj>
              </mc:Choice>
              <mc:Fallback>
                <p:oleObj name="Equation" r:id="rId4" imgW="114102" imgH="17749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3636109523"/>
              </p:ext>
            </p:extLst>
          </p:nvPr>
        </p:nvGraphicFramePr>
        <p:xfrm>
          <a:off x="2483768" y="1844824"/>
          <a:ext cx="3838575" cy="587375"/>
        </p:xfrm>
        <a:graphic>
          <a:graphicData uri="http://schemas.openxmlformats.org/presentationml/2006/ole">
            <mc:AlternateContent xmlns:mc="http://schemas.openxmlformats.org/markup-compatibility/2006">
              <mc:Choice xmlns:v="urn:schemas-microsoft-com:vml" Requires="v">
                <p:oleObj spid="_x0000_s37929" name="Equation" r:id="rId6" imgW="2044700" imgH="279400" progId="Equation.DSMT4">
                  <p:embed/>
                </p:oleObj>
              </mc:Choice>
              <mc:Fallback>
                <p:oleObj name="Equation" r:id="rId6" imgW="2044700" imgH="279400" progId="Equation.DSMT4">
                  <p:embed/>
                  <p:pic>
                    <p:nvPicPr>
                      <p:cNvPr id="0" name="Object 10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3768" y="1844824"/>
                        <a:ext cx="383857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42701917"/>
              </p:ext>
            </p:extLst>
          </p:nvPr>
        </p:nvGraphicFramePr>
        <p:xfrm>
          <a:off x="1593056" y="2924944"/>
          <a:ext cx="5957888" cy="987425"/>
        </p:xfrm>
        <a:graphic>
          <a:graphicData uri="http://schemas.openxmlformats.org/presentationml/2006/ole">
            <mc:AlternateContent xmlns:mc="http://schemas.openxmlformats.org/markup-compatibility/2006">
              <mc:Choice xmlns:v="urn:schemas-microsoft-com:vml" Requires="v">
                <p:oleObj spid="_x0000_s37930" name="Equation" r:id="rId8" imgW="3175000" imgH="469900" progId="Equation.DSMT4">
                  <p:embed/>
                </p:oleObj>
              </mc:Choice>
              <mc:Fallback>
                <p:oleObj name="Equation" r:id="rId8" imgW="3175000" imgH="469900" progId="Equation.DSMT4">
                  <p:embed/>
                  <p:pic>
                    <p:nvPicPr>
                      <p:cNvPr id="0" name="Object 10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93056" y="2924944"/>
                        <a:ext cx="5957888"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kt 5"/>
          <p:cNvGraphicFramePr>
            <a:graphicFrameLocks noChangeAspect="1"/>
          </p:cNvGraphicFramePr>
          <p:nvPr>
            <p:extLst>
              <p:ext uri="{D42A27DB-BD31-4B8C-83A1-F6EECF244321}">
                <p14:modId xmlns:p14="http://schemas.microsoft.com/office/powerpoint/2010/main" val="3401860166"/>
              </p:ext>
            </p:extLst>
          </p:nvPr>
        </p:nvGraphicFramePr>
        <p:xfrm>
          <a:off x="1308100" y="4037013"/>
          <a:ext cx="6529388" cy="985837"/>
        </p:xfrm>
        <a:graphic>
          <a:graphicData uri="http://schemas.openxmlformats.org/presentationml/2006/ole">
            <mc:AlternateContent xmlns:mc="http://schemas.openxmlformats.org/markup-compatibility/2006">
              <mc:Choice xmlns:v="urn:schemas-microsoft-com:vml" Requires="v">
                <p:oleObj spid="_x0000_s37931" name="Equation" r:id="rId10" imgW="3479800" imgH="469900" progId="Equation.DSMT4">
                  <p:embed/>
                </p:oleObj>
              </mc:Choice>
              <mc:Fallback>
                <p:oleObj name="Equation" r:id="rId10" imgW="3479800" imgH="469900" progId="Equation.DSMT4">
                  <p:embed/>
                  <p:pic>
                    <p:nvPicPr>
                      <p:cNvPr id="0" name="Object 10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08100" y="4037013"/>
                        <a:ext cx="6529388"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kt 6"/>
          <p:cNvGraphicFramePr>
            <a:graphicFrameLocks noChangeAspect="1"/>
          </p:cNvGraphicFramePr>
          <p:nvPr/>
        </p:nvGraphicFramePr>
        <p:xfrm>
          <a:off x="2085975" y="5445125"/>
          <a:ext cx="4970463" cy="1006475"/>
        </p:xfrm>
        <a:graphic>
          <a:graphicData uri="http://schemas.openxmlformats.org/presentationml/2006/ole">
            <mc:AlternateContent xmlns:mc="http://schemas.openxmlformats.org/markup-compatibility/2006">
              <mc:Choice xmlns:v="urn:schemas-microsoft-com:vml" Requires="v">
                <p:oleObj spid="_x0000_s37932" name="Equation" r:id="rId12" imgW="2438400" imgH="508000" progId="Equation.DSMT4">
                  <p:embed/>
                </p:oleObj>
              </mc:Choice>
              <mc:Fallback>
                <p:oleObj name="Equation" r:id="rId12" imgW="2438400" imgH="508000" progId="Equation.DSMT4">
                  <p:embed/>
                  <p:pic>
                    <p:nvPicPr>
                      <p:cNvPr id="0" name="Object 10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85975" y="5445125"/>
                        <a:ext cx="49704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37611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8610"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Abstract</a:t>
            </a:r>
            <a:r>
              <a:rPr lang="cs-CZ" sz="3200" b="1" dirty="0" smtClean="0">
                <a:solidFill>
                  <a:schemeClr val="bg1"/>
                </a:solidFill>
                <a:latin typeface="Comic Sans MS" pitchFamily="66" charset="0"/>
              </a:rPr>
              <a:t> – II </a:t>
            </a:r>
          </a:p>
        </p:txBody>
      </p:sp>
      <p:sp>
        <p:nvSpPr>
          <p:cNvPr id="3" name="Zástupný symbol pro obsah 2"/>
          <p:cNvSpPr>
            <a:spLocks noGrp="1"/>
          </p:cNvSpPr>
          <p:nvPr>
            <p:ph sz="quarter" idx="1"/>
          </p:nvPr>
        </p:nvSpPr>
        <p:spPr>
          <a:xfrm>
            <a:off x="683817" y="1484784"/>
            <a:ext cx="8064896" cy="3960440"/>
          </a:xfrm>
        </p:spPr>
        <p:txBody>
          <a:bodyPr>
            <a:noAutofit/>
          </a:bodyPr>
          <a:lstStyle/>
          <a:p>
            <a:pPr marL="274320" indent="-274320" eaLnBrk="1" fontAlgn="auto" hangingPunct="1">
              <a:spcBef>
                <a:spcPts val="580"/>
              </a:spcBef>
              <a:spcAft>
                <a:spcPts val="0"/>
              </a:spcAft>
              <a:buFont typeface="Wingdings 2"/>
              <a:buChar char=""/>
              <a:defRPr/>
            </a:pPr>
            <a:endParaRPr lang="en-US" sz="1000" dirty="0">
              <a:solidFill>
                <a:srgbClr val="7030A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chemeClr val="tx1">
                    <a:lumMod val="95000"/>
                    <a:lumOff val="5000"/>
                  </a:schemeClr>
                </a:solidFill>
                <a:latin typeface="Comic Sans MS" pitchFamily="66" charset="0"/>
              </a:rPr>
              <a:t>It appears that every unconstrained variational system remains variational under an arbitrary nonholonomic constraint. On the other hand, the appropriate constraint can be used for transforming an initially non-variational system to the constraint variational one. We present some simple examples.</a:t>
            </a:r>
          </a:p>
          <a:p>
            <a:pPr marL="0" indent="0" eaLnBrk="1" fontAlgn="auto" hangingPunct="1">
              <a:spcBef>
                <a:spcPts val="580"/>
              </a:spcBef>
              <a:spcAft>
                <a:spcPts val="0"/>
              </a:spcAft>
              <a:buNone/>
              <a:defRPr/>
            </a:pPr>
            <a:endParaRPr lang="en-US" sz="2200" dirty="0" smtClean="0">
              <a:solidFill>
                <a:schemeClr val="tx1">
                  <a:lumMod val="95000"/>
                  <a:lumOff val="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rgbClr val="7030A0"/>
                </a:solidFill>
                <a:latin typeface="Comic Sans MS" pitchFamily="66" charset="0"/>
              </a:rPr>
              <a:t>The approach is based on the geometrical theory of nonholonomic mechanics on fibred manifolds, first presented and developed by </a:t>
            </a:r>
            <a:r>
              <a:rPr lang="cs-CZ" sz="2200" dirty="0" smtClean="0">
                <a:solidFill>
                  <a:srgbClr val="7030A0"/>
                </a:solidFill>
                <a:latin typeface="Comic Sans MS" pitchFamily="66" charset="0"/>
              </a:rPr>
              <a:t>Olga Rossi</a:t>
            </a:r>
            <a:r>
              <a:rPr lang="en-US" sz="2200" dirty="0" smtClean="0">
                <a:solidFill>
                  <a:schemeClr val="bg2">
                    <a:lumMod val="25000"/>
                  </a:schemeClr>
                </a:solidFill>
                <a:latin typeface="Comic Sans MS" pitchFamily="66" charset="0"/>
              </a:rPr>
              <a:t>. </a:t>
            </a:r>
            <a:endParaRPr lang="cs-CZ" sz="2200" dirty="0">
              <a:solidFill>
                <a:schemeClr val="bg2">
                  <a:lumMod val="25000"/>
                </a:schemeClr>
              </a:solidFill>
              <a:latin typeface="Comic Sans MS" pitchFamily="66" charset="0"/>
            </a:endParaRPr>
          </a:p>
        </p:txBody>
      </p:sp>
    </p:spTree>
    <p:extLst>
      <p:ext uri="{BB962C8B-B14F-4D97-AF65-F5344CB8AC3E}">
        <p14:creationId xmlns:p14="http://schemas.microsoft.com/office/powerpoint/2010/main" val="31971776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823"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196975"/>
            <a:ext cx="8353425" cy="5111750"/>
          </a:xfrm>
        </p:spPr>
        <p:txBody>
          <a:bodyPr>
            <a:normAutofit/>
          </a:bodyPr>
          <a:lstStyle/>
          <a:p>
            <a:pPr marL="274320" indent="-274320" eaLnBrk="1" fontAlgn="auto" hangingPunct="1">
              <a:spcBef>
                <a:spcPts val="580"/>
              </a:spcBef>
              <a:spcAft>
                <a:spcPts val="0"/>
              </a:spcAft>
              <a:buFont typeface="Wingdings 2"/>
              <a:buChar char=""/>
              <a:defRPr/>
            </a:pPr>
            <a:r>
              <a:rPr lang="en-US" dirty="0" err="1">
                <a:solidFill>
                  <a:srgbClr val="C00000"/>
                </a:solidFill>
                <a:latin typeface="Comic Sans MS" pitchFamily="66" charset="0"/>
              </a:rPr>
              <a:t>u</a:t>
            </a:r>
            <a:r>
              <a:rPr lang="en-US" dirty="0" err="1" smtClean="0">
                <a:solidFill>
                  <a:srgbClr val="C00000"/>
                </a:solidFill>
                <a:latin typeface="Comic Sans MS" pitchFamily="66" charset="0"/>
              </a:rPr>
              <a:t>ndamped</a:t>
            </a:r>
            <a:r>
              <a:rPr lang="en-US" dirty="0" smtClean="0">
                <a:solidFill>
                  <a:srgbClr val="C00000"/>
                </a:solidFill>
                <a:latin typeface="Comic Sans MS" pitchFamily="66" charset="0"/>
              </a:rPr>
              <a:t> oscillator – planar motion</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6820" name="Object 196"/>
          <p:cNvGraphicFramePr>
            <a:graphicFrameLocks noChangeAspect="1"/>
          </p:cNvGraphicFramePr>
          <p:nvPr/>
        </p:nvGraphicFramePr>
        <p:xfrm>
          <a:off x="468313" y="1844675"/>
          <a:ext cx="8445500" cy="2808288"/>
        </p:xfrm>
        <a:graphic>
          <a:graphicData uri="http://schemas.openxmlformats.org/presentationml/2006/ole">
            <mc:AlternateContent xmlns:mc="http://schemas.openxmlformats.org/markup-compatibility/2006">
              <mc:Choice xmlns:v="urn:schemas-microsoft-com:vml" Requires="v">
                <p:oleObj spid="_x0000_s26844" name="Equation" r:id="rId4" imgW="4749800" imgH="1409700" progId="Equation.DSMT4">
                  <p:embed/>
                </p:oleObj>
              </mc:Choice>
              <mc:Fallback>
                <p:oleObj name="Equation" r:id="rId4" imgW="4749800" imgH="1409700" progId="Equation.DSMT4">
                  <p:embed/>
                  <p:pic>
                    <p:nvPicPr>
                      <p:cNvPr id="0" name="Picture 1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1844675"/>
                        <a:ext cx="8445500" cy="2808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821" name="Object 197"/>
          <p:cNvGraphicFramePr>
            <a:graphicFrameLocks noChangeAspect="1"/>
          </p:cNvGraphicFramePr>
          <p:nvPr/>
        </p:nvGraphicFramePr>
        <p:xfrm>
          <a:off x="539750" y="4724400"/>
          <a:ext cx="6978650" cy="1728788"/>
        </p:xfrm>
        <a:graphic>
          <a:graphicData uri="http://schemas.openxmlformats.org/presentationml/2006/ole">
            <mc:AlternateContent xmlns:mc="http://schemas.openxmlformats.org/markup-compatibility/2006">
              <mc:Choice xmlns:v="urn:schemas-microsoft-com:vml" Requires="v">
                <p:oleObj spid="_x0000_s26845" name="Equation" r:id="rId6" imgW="3924300" imgH="838200" progId="Equation.DSMT4">
                  <p:embed/>
                </p:oleObj>
              </mc:Choice>
              <mc:Fallback>
                <p:oleObj name="Equation" r:id="rId6" imgW="3924300" imgH="838200" progId="Equation.DSMT4">
                  <p:embed/>
                  <p:pic>
                    <p:nvPicPr>
                      <p:cNvPr id="0" name="Picture 19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750" y="4724400"/>
                        <a:ext cx="6978650" cy="172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7845"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1438"/>
            <a:ext cx="8353425" cy="5111750"/>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sz="2800" dirty="0" smtClean="0">
                <a:solidFill>
                  <a:srgbClr val="C00000"/>
                </a:solidFill>
                <a:latin typeface="Comic Sans MS" pitchFamily="66" charset="0"/>
              </a:rPr>
              <a:t>comments to previous results                                        </a:t>
            </a:r>
            <a:r>
              <a:rPr lang="en-US" sz="2800" dirty="0" smtClean="0">
                <a:latin typeface="Comic Sans MS" pitchFamily="66" charset="0"/>
              </a:rPr>
              <a:t>(1), (2), (4) … automatically fulfilled by alternation, remaining conditions (3), (5), (6) give </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sz="2800" i="1" dirty="0" smtClean="0">
                <a:solidFill>
                  <a:schemeClr val="tx1">
                    <a:lumMod val="95000"/>
                    <a:lumOff val="5000"/>
                  </a:schemeClr>
                </a:solidFill>
                <a:latin typeface="Comic Sans MS" pitchFamily="66" charset="0"/>
              </a:rPr>
              <a:t>    b</a:t>
            </a:r>
            <a:r>
              <a:rPr lang="en-US" sz="2800" baseline="-25000" dirty="0" smtClean="0">
                <a:solidFill>
                  <a:schemeClr val="tx1">
                    <a:lumMod val="95000"/>
                    <a:lumOff val="5000"/>
                  </a:schemeClr>
                </a:solidFill>
                <a:latin typeface="Comic Sans MS" pitchFamily="66" charset="0"/>
              </a:rPr>
              <a:t>11 </a:t>
            </a:r>
            <a:r>
              <a:rPr lang="en-US" sz="2800" dirty="0" smtClean="0">
                <a:solidFill>
                  <a:schemeClr val="tx1">
                    <a:lumMod val="95000"/>
                    <a:lumOff val="5000"/>
                  </a:schemeClr>
                </a:solidFill>
                <a:latin typeface="Comic Sans MS" pitchFamily="66" charset="0"/>
              </a:rPr>
              <a:t>is given by (8)</a:t>
            </a:r>
            <a:r>
              <a:rPr lang="en-US" sz="2800" baseline="-25000"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7842" name="Object 194"/>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7866" name="Equation" r:id="rId4" imgW="114102" imgH="177492" progId="Equation.DSMT4">
                  <p:embed/>
                </p:oleObj>
              </mc:Choice>
              <mc:Fallback>
                <p:oleObj name="Equation" r:id="rId4" imgW="114102" imgH="177492" progId="Equation.DSMT4">
                  <p:embed/>
                  <p:pic>
                    <p:nvPicPr>
                      <p:cNvPr id="0" name="Picture 19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43" name="Object 195"/>
          <p:cNvGraphicFramePr>
            <a:graphicFrameLocks noChangeAspect="1"/>
          </p:cNvGraphicFramePr>
          <p:nvPr>
            <p:extLst>
              <p:ext uri="{D42A27DB-BD31-4B8C-83A1-F6EECF244321}">
                <p14:modId xmlns:p14="http://schemas.microsoft.com/office/powerpoint/2010/main" val="3837798768"/>
              </p:ext>
            </p:extLst>
          </p:nvPr>
        </p:nvGraphicFramePr>
        <p:xfrm>
          <a:off x="279400" y="2647950"/>
          <a:ext cx="8583613" cy="2628900"/>
        </p:xfrm>
        <a:graphic>
          <a:graphicData uri="http://schemas.openxmlformats.org/presentationml/2006/ole">
            <mc:AlternateContent xmlns:mc="http://schemas.openxmlformats.org/markup-compatibility/2006">
              <mc:Choice xmlns:v="urn:schemas-microsoft-com:vml" Requires="v">
                <p:oleObj spid="_x0000_s27867" name="Equation" r:id="rId6" imgW="4825800" imgH="1396800" progId="Equation.DSMT4">
                  <p:embed/>
                </p:oleObj>
              </mc:Choice>
              <mc:Fallback>
                <p:oleObj name="Equation" r:id="rId6" imgW="4825800" imgH="1396800" progId="Equation.DSMT4">
                  <p:embed/>
                  <p:pic>
                    <p:nvPicPr>
                      <p:cNvPr id="0" name="Picture 195"/>
                      <p:cNvPicPr>
                        <a:picLocks noChangeAspect="1" noChangeArrowheads="1"/>
                      </p:cNvPicPr>
                      <p:nvPr/>
                    </p:nvPicPr>
                    <p:blipFill>
                      <a:blip r:embed="rId7"/>
                      <a:srcRect/>
                      <a:stretch>
                        <a:fillRect/>
                      </a:stretch>
                    </p:blipFill>
                    <p:spPr bwMode="auto">
                      <a:xfrm>
                        <a:off x="279400" y="2647950"/>
                        <a:ext cx="8583613" cy="2628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8873"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III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40000" lnSpcReduction="20000"/>
          </a:bodyPr>
          <a:lstStyle/>
          <a:p>
            <a:pPr marL="274320" indent="-274320" eaLnBrk="1" fontAlgn="auto" hangingPunct="1">
              <a:spcBef>
                <a:spcPts val="580"/>
              </a:spcBef>
              <a:spcAft>
                <a:spcPts val="0"/>
              </a:spcAft>
              <a:buFont typeface="Wingdings 2"/>
              <a:buChar char=""/>
              <a:defRPr/>
            </a:pPr>
            <a:r>
              <a:rPr lang="en-US" sz="6500" dirty="0">
                <a:solidFill>
                  <a:srgbClr val="C00000"/>
                </a:solidFill>
                <a:latin typeface="Comic Sans MS" pitchFamily="66" charset="0"/>
              </a:rPr>
              <a:t>d</a:t>
            </a:r>
            <a:r>
              <a:rPr lang="en-US" sz="6500" dirty="0" smtClean="0">
                <a:solidFill>
                  <a:srgbClr val="C00000"/>
                </a:solidFill>
                <a:latin typeface="Comic Sans MS" pitchFamily="66" charset="0"/>
              </a:rPr>
              <a:t>amping frictional force added                                                                   </a:t>
            </a:r>
            <a:r>
              <a:rPr lang="en-US" sz="6500" dirty="0" smtClean="0">
                <a:solidFill>
                  <a:schemeClr val="tx1">
                    <a:lumMod val="95000"/>
                    <a:lumOff val="5000"/>
                  </a:schemeClr>
                </a:solidFill>
                <a:latin typeface="Comic Sans MS" pitchFamily="66" charset="0"/>
              </a:rPr>
              <a:t>motion of the oscillator with considering the additional non-variational friction force </a:t>
            </a:r>
            <a:r>
              <a:rPr lang="en-US" sz="6500" dirty="0">
                <a:solidFill>
                  <a:schemeClr val="tx1">
                    <a:lumMod val="95000"/>
                    <a:lumOff val="5000"/>
                  </a:schemeClr>
                </a:solidFill>
                <a:latin typeface="Comic Sans MS" pitchFamily="66" charset="0"/>
              </a:rPr>
              <a:t>-</a:t>
            </a:r>
            <a:r>
              <a:rPr lang="en-US" sz="6500" dirty="0" smtClean="0">
                <a:solidFill>
                  <a:schemeClr val="tx1">
                    <a:lumMod val="95000"/>
                    <a:lumOff val="5000"/>
                  </a:schemeClr>
                </a:solidFill>
                <a:latin typeface="Comic Sans MS" pitchFamily="66" charset="0"/>
              </a:rPr>
              <a:t> Stokes model</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8870" name="Object 198"/>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8894" name="Equation" r:id="rId4" imgW="114102" imgH="177492" progId="Equation.DSMT4">
                  <p:embed/>
                </p:oleObj>
              </mc:Choice>
              <mc:Fallback>
                <p:oleObj name="Equation" r:id="rId4" imgW="114102" imgH="177492" progId="Equation.DSMT4">
                  <p:embed/>
                  <p:pic>
                    <p:nvPicPr>
                      <p:cNvPr id="0" name="Picture 19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871" name="Object 199"/>
          <p:cNvGraphicFramePr>
            <a:graphicFrameLocks noChangeAspect="1"/>
          </p:cNvGraphicFramePr>
          <p:nvPr/>
        </p:nvGraphicFramePr>
        <p:xfrm>
          <a:off x="479425" y="2960688"/>
          <a:ext cx="7991475" cy="2700337"/>
        </p:xfrm>
        <a:graphic>
          <a:graphicData uri="http://schemas.openxmlformats.org/presentationml/2006/ole">
            <mc:AlternateContent xmlns:mc="http://schemas.openxmlformats.org/markup-compatibility/2006">
              <mc:Choice xmlns:v="urn:schemas-microsoft-com:vml" Requires="v">
                <p:oleObj spid="_x0000_s28895" name="Equation" r:id="rId6" imgW="4241800" imgH="1270000" progId="Equation.DSMT4">
                  <p:embed/>
                </p:oleObj>
              </mc:Choice>
              <mc:Fallback>
                <p:oleObj name="Equation" r:id="rId6" imgW="4241800" imgH="1270000" progId="Equation.DSMT4">
                  <p:embed/>
                  <p:pic>
                    <p:nvPicPr>
                      <p:cNvPr id="0" name="Picture 19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9425" y="2960688"/>
                        <a:ext cx="7991475" cy="2700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9895"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IV</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47500" lnSpcReduction="20000"/>
          </a:bodyPr>
          <a:lstStyle/>
          <a:p>
            <a:pPr marL="274320" indent="-274320" eaLnBrk="1" fontAlgn="auto" hangingPunct="1">
              <a:spcBef>
                <a:spcPts val="580"/>
              </a:spcBef>
              <a:spcAft>
                <a:spcPts val="0"/>
              </a:spcAft>
              <a:buFont typeface="Wingdings 2"/>
              <a:buChar char=""/>
              <a:defRPr/>
            </a:pPr>
            <a:r>
              <a:rPr lang="en-US" sz="5500" dirty="0">
                <a:solidFill>
                  <a:srgbClr val="C00000"/>
                </a:solidFill>
                <a:latin typeface="Comic Sans MS" pitchFamily="66" charset="0"/>
              </a:rPr>
              <a:t>t</a:t>
            </a:r>
            <a:r>
              <a:rPr lang="en-US" sz="5500" dirty="0" smtClean="0">
                <a:solidFill>
                  <a:srgbClr val="C00000"/>
                </a:solidFill>
                <a:latin typeface="Comic Sans MS" pitchFamily="66" charset="0"/>
              </a:rPr>
              <a:t>urning to the constraint variational system        </a:t>
            </a:r>
            <a:r>
              <a:rPr lang="en-US" sz="5500" dirty="0" smtClean="0">
                <a:solidFill>
                  <a:schemeClr val="tx1">
                    <a:lumMod val="95000"/>
                    <a:lumOff val="5000"/>
                  </a:schemeClr>
                </a:solidFill>
                <a:latin typeface="Comic Sans MS" pitchFamily="66" charset="0"/>
              </a:rPr>
              <a:t>we can consider the same functions as for ballistic motion      </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9892" name="Object 196"/>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9916" name="Equation" r:id="rId4" imgW="114102" imgH="177492" progId="Equation.DSMT4">
                  <p:embed/>
                </p:oleObj>
              </mc:Choice>
              <mc:Fallback>
                <p:oleObj name="Equation" r:id="rId4" imgW="114102" imgH="177492" progId="Equation.DSMT4">
                  <p:embed/>
                  <p:pic>
                    <p:nvPicPr>
                      <p:cNvPr id="0" name="Picture 1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893" name="Object 197"/>
          <p:cNvGraphicFramePr>
            <a:graphicFrameLocks noChangeAspect="1"/>
          </p:cNvGraphicFramePr>
          <p:nvPr/>
        </p:nvGraphicFramePr>
        <p:xfrm>
          <a:off x="706438" y="2565400"/>
          <a:ext cx="7729537" cy="3679825"/>
        </p:xfrm>
        <a:graphic>
          <a:graphicData uri="http://schemas.openxmlformats.org/presentationml/2006/ole">
            <mc:AlternateContent xmlns:mc="http://schemas.openxmlformats.org/markup-compatibility/2006">
              <mc:Choice xmlns:v="urn:schemas-microsoft-com:vml" Requires="v">
                <p:oleObj spid="_x0000_s29917" name="Equation" r:id="rId6" imgW="3670300" imgH="1803400" progId="Equation.DSMT4">
                  <p:embed/>
                </p:oleObj>
              </mc:Choice>
              <mc:Fallback>
                <p:oleObj name="Equation" r:id="rId6" imgW="3670300" imgH="1803400" progId="Equation.DSMT4">
                  <p:embed/>
                  <p:pic>
                    <p:nvPicPr>
                      <p:cNvPr id="0" name="Picture 19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6438" y="2565400"/>
                        <a:ext cx="7729537" cy="3679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1223"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V</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s</a:t>
            </a:r>
            <a:r>
              <a:rPr lang="en-US" sz="10400" dirty="0" smtClean="0">
                <a:solidFill>
                  <a:srgbClr val="C00000"/>
                </a:solidFill>
                <a:latin typeface="Comic Sans MS" pitchFamily="66" charset="0"/>
              </a:rPr>
              <a:t>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f</a:t>
            </a:r>
            <a:r>
              <a:rPr lang="en-US" sz="10400" dirty="0" smtClean="0">
                <a:solidFill>
                  <a:srgbClr val="C00000"/>
                </a:solidFill>
                <a:latin typeface="Comic Sans MS" pitchFamily="66" charset="0"/>
              </a:rPr>
              <a:t>ree functions</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c</a:t>
            </a:r>
            <a:r>
              <a:rPr lang="en-US" sz="10400" dirty="0" smtClean="0">
                <a:solidFill>
                  <a:srgbClr val="C00000"/>
                </a:solidFill>
                <a:latin typeface="Comic Sans MS" pitchFamily="66" charset="0"/>
              </a:rPr>
              <a:t>onstraint Lagrangian and reduced equation</a:t>
            </a:r>
          </a:p>
          <a:p>
            <a:pPr marL="274320" indent="-274320" eaLnBrk="1" fontAlgn="auto" hangingPunct="1">
              <a:spcBef>
                <a:spcPts val="580"/>
              </a:spcBef>
              <a:spcAft>
                <a:spcPts val="0"/>
              </a:spcAft>
              <a:buFont typeface="Wingdings 2"/>
              <a:buChar char=""/>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1217" name="Object 497"/>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1277" name="Equation" r:id="rId4" imgW="114102" imgH="177492" progId="Equation.DSMT4">
                  <p:embed/>
                </p:oleObj>
              </mc:Choice>
              <mc:Fallback>
                <p:oleObj name="Equation" r:id="rId4" imgW="114102" imgH="177492" progId="Equation.DSMT4">
                  <p:embed/>
                  <p:pic>
                    <p:nvPicPr>
                      <p:cNvPr id="0" name="Picture 49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18" name="Object 498"/>
          <p:cNvGraphicFramePr>
            <a:graphicFrameLocks noChangeAspect="1"/>
          </p:cNvGraphicFramePr>
          <p:nvPr/>
        </p:nvGraphicFramePr>
        <p:xfrm>
          <a:off x="2403475" y="1700213"/>
          <a:ext cx="4337050" cy="560387"/>
        </p:xfrm>
        <a:graphic>
          <a:graphicData uri="http://schemas.openxmlformats.org/presentationml/2006/ole">
            <mc:AlternateContent xmlns:mc="http://schemas.openxmlformats.org/markup-compatibility/2006">
              <mc:Choice xmlns:v="urn:schemas-microsoft-com:vml" Requires="v">
                <p:oleObj spid="_x0000_s31278" name="Equation" r:id="rId6" imgW="2311400" imgH="266700" progId="Equation.DSMT4">
                  <p:embed/>
                </p:oleObj>
              </mc:Choice>
              <mc:Fallback>
                <p:oleObj name="Equation" r:id="rId6" imgW="2311400" imgH="266700" progId="Equation.DSMT4">
                  <p:embed/>
                  <p:pic>
                    <p:nvPicPr>
                      <p:cNvPr id="0" name="Picture 49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03475" y="1700213"/>
                        <a:ext cx="4337050"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19" name="Object 499"/>
          <p:cNvGraphicFramePr>
            <a:graphicFrameLocks noChangeAspect="1"/>
          </p:cNvGraphicFramePr>
          <p:nvPr/>
        </p:nvGraphicFramePr>
        <p:xfrm>
          <a:off x="1568450" y="4076700"/>
          <a:ext cx="6005513" cy="906463"/>
        </p:xfrm>
        <a:graphic>
          <a:graphicData uri="http://schemas.openxmlformats.org/presentationml/2006/ole">
            <mc:AlternateContent xmlns:mc="http://schemas.openxmlformats.org/markup-compatibility/2006">
              <mc:Choice xmlns:v="urn:schemas-microsoft-com:vml" Requires="v">
                <p:oleObj spid="_x0000_s31279" name="Equation" r:id="rId8" imgW="3200400" imgH="431800" progId="Equation.DSMT4">
                  <p:embed/>
                </p:oleObj>
              </mc:Choice>
              <mc:Fallback>
                <p:oleObj name="Equation" r:id="rId8" imgW="3200400" imgH="431800" progId="Equation.DSMT4">
                  <p:embed/>
                  <p:pic>
                    <p:nvPicPr>
                      <p:cNvPr id="0" name="Picture 49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68450" y="4076700"/>
                        <a:ext cx="6005513" cy="906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20" name="Object 500"/>
          <p:cNvGraphicFramePr>
            <a:graphicFrameLocks noChangeAspect="1"/>
          </p:cNvGraphicFramePr>
          <p:nvPr/>
        </p:nvGraphicFramePr>
        <p:xfrm>
          <a:off x="1116013" y="2852738"/>
          <a:ext cx="6505575" cy="1014412"/>
        </p:xfrm>
        <a:graphic>
          <a:graphicData uri="http://schemas.openxmlformats.org/presentationml/2006/ole">
            <mc:AlternateContent xmlns:mc="http://schemas.openxmlformats.org/markup-compatibility/2006">
              <mc:Choice xmlns:v="urn:schemas-microsoft-com:vml" Requires="v">
                <p:oleObj spid="_x0000_s31280" name="Equation" r:id="rId10" imgW="3467100" imgH="482600" progId="Equation.DSMT4">
                  <p:embed/>
                </p:oleObj>
              </mc:Choice>
              <mc:Fallback>
                <p:oleObj name="Equation" r:id="rId10" imgW="3467100" imgH="482600" progId="Equation.DSMT4">
                  <p:embed/>
                  <p:pic>
                    <p:nvPicPr>
                      <p:cNvPr id="0" name="Picture 50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16013" y="2852738"/>
                        <a:ext cx="6505575" cy="1014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21" name="Object 501"/>
          <p:cNvGraphicFramePr>
            <a:graphicFrameLocks noChangeAspect="1"/>
          </p:cNvGraphicFramePr>
          <p:nvPr/>
        </p:nvGraphicFramePr>
        <p:xfrm>
          <a:off x="1925638" y="5319713"/>
          <a:ext cx="5294312" cy="1258887"/>
        </p:xfrm>
        <a:graphic>
          <a:graphicData uri="http://schemas.openxmlformats.org/presentationml/2006/ole">
            <mc:AlternateContent xmlns:mc="http://schemas.openxmlformats.org/markup-compatibility/2006">
              <mc:Choice xmlns:v="urn:schemas-microsoft-com:vml" Requires="v">
                <p:oleObj spid="_x0000_s31281" name="Equation" r:id="rId12" imgW="2603500" imgH="635000" progId="Equation.DSMT4">
                  <p:embed/>
                </p:oleObj>
              </mc:Choice>
              <mc:Fallback>
                <p:oleObj name="Equation" r:id="rId12" imgW="2603500" imgH="635000" progId="Equation.DSMT4">
                  <p:embed/>
                  <p:pic>
                    <p:nvPicPr>
                      <p:cNvPr id="0" name="Picture 50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25638" y="5319713"/>
                        <a:ext cx="5294312" cy="1258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2088"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VI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268413"/>
            <a:ext cx="8353425" cy="5256212"/>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“super” special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6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64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6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 (expected??)</a:t>
            </a:r>
            <a:endParaRPr lang="cs-CZ"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4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constraint</a:t>
            </a:r>
            <a:r>
              <a:rPr lang="cs-CZ" sz="10400" dirty="0" smtClean="0">
                <a:solidFill>
                  <a:srgbClr val="C00000"/>
                </a:solidFill>
                <a:latin typeface="Comic Sans MS" pitchFamily="66" charset="0"/>
              </a:rPr>
              <a:t> Lagrangian</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2083" name="Object 339"/>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2131" name="Equation" r:id="rId4" imgW="114102" imgH="177492" progId="Equation.DSMT4">
                  <p:embed/>
                </p:oleObj>
              </mc:Choice>
              <mc:Fallback>
                <p:oleObj name="Equation" r:id="rId4" imgW="114102" imgH="177492" progId="Equation.DSMT4">
                  <p:embed/>
                  <p:pic>
                    <p:nvPicPr>
                      <p:cNvPr id="0" name="Picture 3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084" name="Object 340"/>
          <p:cNvGraphicFramePr>
            <a:graphicFrameLocks noChangeAspect="1"/>
          </p:cNvGraphicFramePr>
          <p:nvPr/>
        </p:nvGraphicFramePr>
        <p:xfrm>
          <a:off x="2051050" y="1773238"/>
          <a:ext cx="4891088" cy="1655762"/>
        </p:xfrm>
        <a:graphic>
          <a:graphicData uri="http://schemas.openxmlformats.org/presentationml/2006/ole">
            <mc:AlternateContent xmlns:mc="http://schemas.openxmlformats.org/markup-compatibility/2006">
              <mc:Choice xmlns:v="urn:schemas-microsoft-com:vml" Requires="v">
                <p:oleObj spid="_x0000_s32132" name="Equation" r:id="rId6" imgW="2641600" imgH="838200" progId="Equation.DSMT4">
                  <p:embed/>
                </p:oleObj>
              </mc:Choice>
              <mc:Fallback>
                <p:oleObj name="Equation" r:id="rId6" imgW="2641600" imgH="838200" progId="Equation.DSMT4">
                  <p:embed/>
                  <p:pic>
                    <p:nvPicPr>
                      <p:cNvPr id="0" name="Picture 34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050" y="1773238"/>
                        <a:ext cx="4891088" cy="165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085" name="Object 341"/>
          <p:cNvGraphicFramePr>
            <a:graphicFrameLocks noChangeAspect="1"/>
          </p:cNvGraphicFramePr>
          <p:nvPr/>
        </p:nvGraphicFramePr>
        <p:xfrm>
          <a:off x="1908175" y="3860800"/>
          <a:ext cx="4432300" cy="936625"/>
        </p:xfrm>
        <a:graphic>
          <a:graphicData uri="http://schemas.openxmlformats.org/presentationml/2006/ole">
            <mc:AlternateContent xmlns:mc="http://schemas.openxmlformats.org/markup-compatibility/2006">
              <mc:Choice xmlns:v="urn:schemas-microsoft-com:vml" Requires="v">
                <p:oleObj spid="_x0000_s32133" name="Equation" r:id="rId8" imgW="2362200" imgH="482600" progId="Equation.DSMT4">
                  <p:embed/>
                </p:oleObj>
              </mc:Choice>
              <mc:Fallback>
                <p:oleObj name="Equation" r:id="rId8" imgW="2362200" imgH="482600" progId="Equation.DSMT4">
                  <p:embed/>
                  <p:pic>
                    <p:nvPicPr>
                      <p:cNvPr id="0" name="Picture 34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8175" y="3860800"/>
                        <a:ext cx="443230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086" name="Object 342"/>
          <p:cNvGraphicFramePr>
            <a:graphicFrameLocks noChangeAspect="1"/>
          </p:cNvGraphicFramePr>
          <p:nvPr/>
        </p:nvGraphicFramePr>
        <p:xfrm>
          <a:off x="827088" y="5359400"/>
          <a:ext cx="7705725" cy="1309688"/>
        </p:xfrm>
        <a:graphic>
          <a:graphicData uri="http://schemas.openxmlformats.org/presentationml/2006/ole">
            <mc:AlternateContent xmlns:mc="http://schemas.openxmlformats.org/markup-compatibility/2006">
              <mc:Choice xmlns:v="urn:schemas-microsoft-com:vml" Requires="v">
                <p:oleObj spid="_x0000_s32134" name="Equation" r:id="rId10" imgW="4470400" imgH="711200" progId="Equation.DSMT4">
                  <p:embed/>
                </p:oleObj>
              </mc:Choice>
              <mc:Fallback>
                <p:oleObj name="Equation" r:id="rId10" imgW="4470400" imgH="711200" progId="Equation.DSMT4">
                  <p:embed/>
                  <p:pic>
                    <p:nvPicPr>
                      <p:cNvPr id="0" name="Picture 34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7088" y="5359400"/>
                        <a:ext cx="7705725" cy="130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6943"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VII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341438"/>
            <a:ext cx="8353425" cy="5183187"/>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a</a:t>
            </a:r>
            <a:r>
              <a:rPr lang="en-US" sz="10400" dirty="0" smtClean="0">
                <a:solidFill>
                  <a:srgbClr val="C00000"/>
                </a:solidFill>
                <a:latin typeface="Comic Sans MS" pitchFamily="66" charset="0"/>
              </a:rPr>
              <a:t>nother special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6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 </a:t>
            </a:r>
            <a:endParaRPr lang="cs-CZ"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4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constraint</a:t>
            </a:r>
            <a:r>
              <a:rPr lang="cs-CZ" sz="10400" dirty="0" smtClean="0">
                <a:solidFill>
                  <a:srgbClr val="C00000"/>
                </a:solidFill>
                <a:latin typeface="Comic Sans MS" pitchFamily="66" charset="0"/>
              </a:rPr>
              <a:t> Lagrangian</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6938" name="Object 74"/>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6986" name="Equation" r:id="rId4" imgW="114102" imgH="177492" progId="Equation.DSMT4">
                  <p:embed/>
                </p:oleObj>
              </mc:Choice>
              <mc:Fallback>
                <p:oleObj name="Equation" r:id="rId4" imgW="114102" imgH="177492" progId="Equation.DSMT4">
                  <p:embed/>
                  <p:pic>
                    <p:nvPicPr>
                      <p:cNvPr id="0" name="Picture 7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39" name="Object 75"/>
          <p:cNvGraphicFramePr>
            <a:graphicFrameLocks noChangeAspect="1"/>
          </p:cNvGraphicFramePr>
          <p:nvPr/>
        </p:nvGraphicFramePr>
        <p:xfrm>
          <a:off x="2443163" y="1844675"/>
          <a:ext cx="4257675" cy="877888"/>
        </p:xfrm>
        <a:graphic>
          <a:graphicData uri="http://schemas.openxmlformats.org/presentationml/2006/ole">
            <mc:AlternateContent xmlns:mc="http://schemas.openxmlformats.org/markup-compatibility/2006">
              <mc:Choice xmlns:v="urn:schemas-microsoft-com:vml" Requires="v">
                <p:oleObj spid="_x0000_s36987" name="Equation" r:id="rId6" imgW="2298700" imgH="444500" progId="Equation.DSMT4">
                  <p:embed/>
                </p:oleObj>
              </mc:Choice>
              <mc:Fallback>
                <p:oleObj name="Equation" r:id="rId6" imgW="2298700" imgH="444500" progId="Equation.DSMT4">
                  <p:embed/>
                  <p:pic>
                    <p:nvPicPr>
                      <p:cNvPr id="0" name="Picture 7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43163" y="1844675"/>
                        <a:ext cx="4257675" cy="877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40" name="Object 76"/>
          <p:cNvGraphicFramePr>
            <a:graphicFrameLocks noChangeAspect="1"/>
          </p:cNvGraphicFramePr>
          <p:nvPr/>
        </p:nvGraphicFramePr>
        <p:xfrm>
          <a:off x="2195513" y="3357563"/>
          <a:ext cx="4168775" cy="936625"/>
        </p:xfrm>
        <a:graphic>
          <a:graphicData uri="http://schemas.openxmlformats.org/presentationml/2006/ole">
            <mc:AlternateContent xmlns:mc="http://schemas.openxmlformats.org/markup-compatibility/2006">
              <mc:Choice xmlns:v="urn:schemas-microsoft-com:vml" Requires="v">
                <p:oleObj spid="_x0000_s36988" name="Equation" r:id="rId8" imgW="2222500" imgH="482600" progId="Equation.DSMT4">
                  <p:embed/>
                </p:oleObj>
              </mc:Choice>
              <mc:Fallback>
                <p:oleObj name="Equation" r:id="rId8" imgW="2222500" imgH="482600" progId="Equation.DSMT4">
                  <p:embed/>
                  <p:pic>
                    <p:nvPicPr>
                      <p:cNvPr id="0" name="Picture 7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5513" y="3357563"/>
                        <a:ext cx="4168775"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41" name="Object 77"/>
          <p:cNvGraphicFramePr>
            <a:graphicFrameLocks noChangeAspect="1"/>
          </p:cNvGraphicFramePr>
          <p:nvPr/>
        </p:nvGraphicFramePr>
        <p:xfrm>
          <a:off x="512763" y="5246688"/>
          <a:ext cx="8120062" cy="990600"/>
        </p:xfrm>
        <a:graphic>
          <a:graphicData uri="http://schemas.openxmlformats.org/presentationml/2006/ole">
            <mc:AlternateContent xmlns:mc="http://schemas.openxmlformats.org/markup-compatibility/2006">
              <mc:Choice xmlns:v="urn:schemas-microsoft-com:vml" Requires="v">
                <p:oleObj spid="_x0000_s36989" name="Equation" r:id="rId10" imgW="4711700" imgH="457200" progId="Equation.DSMT4">
                  <p:embed/>
                </p:oleObj>
              </mc:Choice>
              <mc:Fallback>
                <p:oleObj name="Equation" r:id="rId10" imgW="4711700" imgH="457200" progId="Equation.DSMT4">
                  <p:embed/>
                  <p:pic>
                    <p:nvPicPr>
                      <p:cNvPr id="0" name="Picture 7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2763" y="5246688"/>
                        <a:ext cx="8120062"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2642"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smtClean="0">
                <a:solidFill>
                  <a:schemeClr val="bg1"/>
                </a:solidFill>
                <a:latin typeface="Comic Sans MS" pitchFamily="66" charset="0"/>
              </a:rPr>
              <a:t>Examples of o</a:t>
            </a:r>
            <a:r>
              <a:rPr lang="en-US" sz="3200" b="1" smtClean="0">
                <a:solidFill>
                  <a:schemeClr val="bg1"/>
                </a:solidFill>
                <a:latin typeface="Comic Sans MS" pitchFamily="66" charset="0"/>
              </a:rPr>
              <a:t>pen problems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2113" y="1268413"/>
            <a:ext cx="8353425" cy="5113337"/>
          </a:xfrm>
        </p:spPr>
        <p:txBody>
          <a:bodyPr>
            <a:noAutofit/>
          </a:bodyPr>
          <a:lstStyle/>
          <a:p>
            <a:pPr marL="274320" indent="-274320" eaLnBrk="1" fontAlgn="auto" hangingPunct="1">
              <a:spcBef>
                <a:spcPts val="580"/>
              </a:spcBef>
              <a:spcAft>
                <a:spcPts val="0"/>
              </a:spcAft>
              <a:buFont typeface="Wingdings 2"/>
              <a:buChar char=""/>
              <a:defRPr/>
            </a:pPr>
            <a:r>
              <a:rPr lang="en-US" dirty="0">
                <a:solidFill>
                  <a:schemeClr val="bg2">
                    <a:lumMod val="25000"/>
                  </a:schemeClr>
                </a:solidFill>
                <a:latin typeface="Comic Sans MS" pitchFamily="66" charset="0"/>
              </a:rPr>
              <a:t>t</a:t>
            </a:r>
            <a:r>
              <a:rPr lang="en-US" dirty="0" smtClean="0">
                <a:solidFill>
                  <a:schemeClr val="bg2">
                    <a:lumMod val="25000"/>
                  </a:schemeClr>
                </a:solidFill>
                <a:latin typeface="Comic Sans MS" pitchFamily="66" charset="0"/>
              </a:rPr>
              <a:t>he problem of finding all solutions of constraint Helmholtz conditions for given unconstrained equations of motion and given constraint</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chemeClr val="bg2">
                    <a:lumMod val="25000"/>
                  </a:schemeClr>
                </a:solidFill>
                <a:latin typeface="Comic Sans MS" pitchFamily="66" charset="0"/>
              </a:rPr>
              <a:t>t</a:t>
            </a:r>
            <a:r>
              <a:rPr lang="en-US" dirty="0" smtClean="0">
                <a:solidFill>
                  <a:schemeClr val="bg2">
                    <a:lumMod val="25000"/>
                  </a:schemeClr>
                </a:solidFill>
                <a:latin typeface="Comic Sans MS" pitchFamily="66" charset="0"/>
              </a:rPr>
              <a:t>rivial constraint problem – for a given solution of constraint Helmholtz conditions to find all constraint Lagrangians leading to given reduced equations</a:t>
            </a:r>
          </a:p>
          <a:p>
            <a:pPr marL="274320" indent="-274320" eaLnBrk="1" fontAlgn="auto" hangingPunct="1">
              <a:spcBef>
                <a:spcPts val="580"/>
              </a:spcBef>
              <a:spcAft>
                <a:spcPts val="0"/>
              </a:spcAft>
              <a:buFont typeface="Wingdings 2"/>
              <a:buChar char=""/>
              <a:defRPr/>
            </a:pPr>
            <a:endParaRPr lang="en-US" dirty="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chemeClr val="bg2">
                    <a:lumMod val="25000"/>
                  </a:schemeClr>
                </a:solidFill>
                <a:latin typeface="Comic Sans MS" pitchFamily="66" charset="0"/>
              </a:rPr>
              <a:t>c</a:t>
            </a:r>
            <a:r>
              <a:rPr lang="en-US" dirty="0" smtClean="0">
                <a:solidFill>
                  <a:schemeClr val="bg2">
                    <a:lumMod val="25000"/>
                  </a:schemeClr>
                </a:solidFill>
                <a:latin typeface="Comic Sans MS" pitchFamily="66" charset="0"/>
              </a:rPr>
              <a:t>onstraints leading to constraint variational system for initially non-variational equations</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4690"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References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353425" cy="4860925"/>
          </a:xfrm>
        </p:spPr>
        <p:txBody>
          <a:bodyPr>
            <a:noAutofit/>
          </a:bodyPr>
          <a:lstStyle/>
          <a:p>
            <a:pPr marL="274320" indent="-274320" eaLnBrk="1" fontAlgn="auto" hangingPunct="1">
              <a:spcBef>
                <a:spcPts val="580"/>
              </a:spcBef>
              <a:spcAft>
                <a:spcPts val="0"/>
              </a:spcAft>
              <a:buFont typeface="Wingdings 2"/>
              <a:buChar char=""/>
              <a:defRPr/>
            </a:pPr>
            <a:r>
              <a:rPr lang="cs-CZ" sz="2400" dirty="0" smtClean="0">
                <a:solidFill>
                  <a:schemeClr val="bg2">
                    <a:lumMod val="25000"/>
                  </a:schemeClr>
                </a:solidFill>
                <a:latin typeface="Comic Sans MS" pitchFamily="66" charset="0"/>
              </a:rPr>
              <a:t>0. </a:t>
            </a:r>
            <a:r>
              <a:rPr lang="en-US" sz="2400" dirty="0" err="1" smtClean="0">
                <a:solidFill>
                  <a:schemeClr val="bg2">
                    <a:lumMod val="25000"/>
                  </a:schemeClr>
                </a:solidFill>
                <a:latin typeface="Comic Sans MS" pitchFamily="66" charset="0"/>
              </a:rPr>
              <a:t>Krupkov</a:t>
            </a:r>
            <a:r>
              <a:rPr lang="cs-CZ" sz="2400" dirty="0" smtClean="0">
                <a:solidFill>
                  <a:schemeClr val="bg2">
                    <a:lumMod val="25000"/>
                  </a:schemeClr>
                </a:solidFill>
                <a:latin typeface="Comic Sans MS" pitchFamily="66" charset="0"/>
              </a:rPr>
              <a:t>á:</a:t>
            </a:r>
            <a:r>
              <a:rPr lang="cs-CZ" sz="2400" i="1" dirty="0" smtClean="0">
                <a:solidFill>
                  <a:schemeClr val="bg2">
                    <a:lumMod val="25000"/>
                  </a:schemeClr>
                </a:solidFill>
                <a:latin typeface="Comic Sans MS" pitchFamily="66" charset="0"/>
              </a:rPr>
              <a:t> </a:t>
            </a:r>
            <a:r>
              <a:rPr lang="cs-CZ" sz="2400" dirty="0" err="1" smtClean="0">
                <a:solidFill>
                  <a:schemeClr val="bg2">
                    <a:lumMod val="25000"/>
                  </a:schemeClr>
                </a:solidFill>
                <a:latin typeface="Comic Sans MS" pitchFamily="66" charset="0"/>
              </a:rPr>
              <a:t>Mechanical</a:t>
            </a:r>
            <a:r>
              <a:rPr lang="cs-CZ" sz="2400" dirty="0" smtClean="0">
                <a:solidFill>
                  <a:schemeClr val="bg2">
                    <a:lumMod val="25000"/>
                  </a:schemeClr>
                </a:solidFill>
                <a:latin typeface="Comic Sans MS" pitchFamily="66" charset="0"/>
              </a:rPr>
              <a:t> s</a:t>
            </a:r>
            <a:r>
              <a:rPr lang="en-US" sz="2400" dirty="0" err="1" smtClean="0">
                <a:solidFill>
                  <a:schemeClr val="bg2">
                    <a:lumMod val="25000"/>
                  </a:schemeClr>
                </a:solidFill>
                <a:latin typeface="Comic Sans MS" pitchFamily="66" charset="0"/>
              </a:rPr>
              <a:t>ystems</a:t>
            </a:r>
            <a:r>
              <a:rPr lang="en-US" sz="2400" dirty="0" smtClean="0">
                <a:solidFill>
                  <a:schemeClr val="bg2">
                    <a:lumMod val="25000"/>
                  </a:schemeClr>
                </a:solidFill>
                <a:latin typeface="Comic Sans MS" pitchFamily="66" charset="0"/>
              </a:rPr>
              <a:t> with nonholonomic constraints. J. Math. Phys. </a:t>
            </a:r>
            <a:r>
              <a:rPr lang="en-US" sz="2400" b="1" dirty="0" smtClean="0">
                <a:solidFill>
                  <a:schemeClr val="bg2">
                    <a:lumMod val="25000"/>
                  </a:schemeClr>
                </a:solidFill>
                <a:latin typeface="Comic Sans MS" pitchFamily="66" charset="0"/>
              </a:rPr>
              <a:t>38</a:t>
            </a:r>
            <a:r>
              <a:rPr lang="en-US" sz="2400" dirty="0" smtClean="0">
                <a:solidFill>
                  <a:schemeClr val="bg2">
                    <a:lumMod val="25000"/>
                  </a:schemeClr>
                </a:solidFill>
                <a:latin typeface="Comic Sans MS" pitchFamily="66" charset="0"/>
              </a:rPr>
              <a:t> (1997), 10, 5098-5126</a:t>
            </a:r>
            <a:r>
              <a:rPr lang="cs-CZ" sz="2400" dirty="0" smtClean="0">
                <a:solidFill>
                  <a:schemeClr val="bg2">
                    <a:lumMod val="25000"/>
                  </a:schemeClr>
                </a:solidFill>
                <a:latin typeface="Comic Sans MS" pitchFamily="66" charset="0"/>
              </a:rPr>
              <a:t> </a:t>
            </a:r>
            <a:endParaRPr lang="en-US" sz="24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4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400" dirty="0" smtClean="0">
                <a:solidFill>
                  <a:schemeClr val="bg2">
                    <a:lumMod val="25000"/>
                  </a:schemeClr>
                </a:solidFill>
                <a:latin typeface="Comic Sans MS" pitchFamily="66" charset="0"/>
              </a:rPr>
              <a:t>O. </a:t>
            </a:r>
            <a:r>
              <a:rPr lang="en-US" sz="2400" dirty="0" err="1" smtClean="0">
                <a:solidFill>
                  <a:schemeClr val="bg2">
                    <a:lumMod val="25000"/>
                  </a:schemeClr>
                </a:solidFill>
                <a:latin typeface="Comic Sans MS" pitchFamily="66" charset="0"/>
              </a:rPr>
              <a:t>Krupkov</a:t>
            </a:r>
            <a:r>
              <a:rPr lang="cs-CZ" sz="2400" dirty="0" smtClean="0">
                <a:solidFill>
                  <a:schemeClr val="bg2">
                    <a:lumMod val="25000"/>
                  </a:schemeClr>
                </a:solidFill>
                <a:latin typeface="Comic Sans MS" pitchFamily="66" charset="0"/>
              </a:rPr>
              <a:t>á</a:t>
            </a:r>
            <a:r>
              <a:rPr lang="en-US" sz="2400" dirty="0" smtClean="0">
                <a:solidFill>
                  <a:schemeClr val="bg2">
                    <a:lumMod val="25000"/>
                  </a:schemeClr>
                </a:solidFill>
                <a:latin typeface="Comic Sans MS" pitchFamily="66" charset="0"/>
              </a:rPr>
              <a:t>, J. </a:t>
            </a:r>
            <a:r>
              <a:rPr lang="en-US" sz="2400" dirty="0" err="1" smtClean="0">
                <a:solidFill>
                  <a:schemeClr val="bg2">
                    <a:lumMod val="25000"/>
                  </a:schemeClr>
                </a:solidFill>
                <a:latin typeface="Comic Sans MS" pitchFamily="66" charset="0"/>
              </a:rPr>
              <a:t>Musilov</a:t>
            </a:r>
            <a:r>
              <a:rPr lang="cs-CZ" sz="2400" dirty="0" smtClean="0">
                <a:solidFill>
                  <a:schemeClr val="bg2">
                    <a:lumMod val="25000"/>
                  </a:schemeClr>
                </a:solidFill>
                <a:latin typeface="Comic Sans MS" pitchFamily="66" charset="0"/>
              </a:rPr>
              <a:t>á</a:t>
            </a:r>
            <a:r>
              <a:rPr lang="en-US" sz="2400" dirty="0" smtClean="0">
                <a:solidFill>
                  <a:schemeClr val="bg2">
                    <a:lumMod val="25000"/>
                  </a:schemeClr>
                </a:solidFill>
                <a:latin typeface="Comic Sans MS" pitchFamily="66" charset="0"/>
              </a:rPr>
              <a:t>: Nonholonomic variational systems. Rep. Math. Phys. </a:t>
            </a:r>
            <a:r>
              <a:rPr lang="en-US" sz="2400" b="1" dirty="0" smtClean="0">
                <a:solidFill>
                  <a:schemeClr val="bg2">
                    <a:lumMod val="25000"/>
                  </a:schemeClr>
                </a:solidFill>
                <a:latin typeface="Comic Sans MS" pitchFamily="66" charset="0"/>
              </a:rPr>
              <a:t>55</a:t>
            </a:r>
            <a:r>
              <a:rPr lang="en-US" sz="2400" dirty="0" smtClean="0">
                <a:solidFill>
                  <a:schemeClr val="bg2">
                    <a:lumMod val="25000"/>
                  </a:schemeClr>
                </a:solidFill>
                <a:latin typeface="Comic Sans MS" pitchFamily="66" charset="0"/>
              </a:rPr>
              <a:t> (2005), 2, 211-220.</a:t>
            </a:r>
          </a:p>
          <a:p>
            <a:pPr marL="274320" indent="-274320" eaLnBrk="1" fontAlgn="auto" hangingPunct="1">
              <a:spcBef>
                <a:spcPts val="580"/>
              </a:spcBef>
              <a:spcAft>
                <a:spcPts val="0"/>
              </a:spcAft>
              <a:buFont typeface="Wingdings 2"/>
              <a:buChar char=""/>
              <a:defRPr/>
            </a:pPr>
            <a:endParaRPr lang="en-US" sz="24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400" dirty="0" smtClean="0">
                <a:solidFill>
                  <a:schemeClr val="bg2">
                    <a:lumMod val="25000"/>
                  </a:schemeClr>
                </a:solidFill>
                <a:latin typeface="Comic Sans MS" pitchFamily="66" charset="0"/>
              </a:rPr>
              <a:t>O. </a:t>
            </a:r>
            <a:r>
              <a:rPr lang="en-US" sz="2400" dirty="0" err="1" smtClean="0">
                <a:solidFill>
                  <a:schemeClr val="bg2">
                    <a:lumMod val="25000"/>
                  </a:schemeClr>
                </a:solidFill>
                <a:latin typeface="Comic Sans MS" pitchFamily="66" charset="0"/>
              </a:rPr>
              <a:t>Krupkov</a:t>
            </a:r>
            <a:r>
              <a:rPr lang="cs-CZ" sz="2400" dirty="0" smtClean="0">
                <a:solidFill>
                  <a:schemeClr val="bg2">
                    <a:lumMod val="25000"/>
                  </a:schemeClr>
                </a:solidFill>
                <a:latin typeface="Comic Sans MS" pitchFamily="66" charset="0"/>
              </a:rPr>
              <a:t>á</a:t>
            </a:r>
            <a:r>
              <a:rPr lang="en-US" sz="2400" dirty="0" smtClean="0">
                <a:solidFill>
                  <a:schemeClr val="bg2">
                    <a:lumMod val="25000"/>
                  </a:schemeClr>
                </a:solidFill>
                <a:latin typeface="Comic Sans MS" pitchFamily="66" charset="0"/>
              </a:rPr>
              <a:t>: The nonholonomic variational principle. J. Phys. A: Math. </a:t>
            </a:r>
            <a:r>
              <a:rPr lang="en-US" sz="2400" dirty="0" err="1" smtClean="0">
                <a:solidFill>
                  <a:schemeClr val="bg2">
                    <a:lumMod val="25000"/>
                  </a:schemeClr>
                </a:solidFill>
                <a:latin typeface="Comic Sans MS" pitchFamily="66" charset="0"/>
              </a:rPr>
              <a:t>Theor</a:t>
            </a:r>
            <a:r>
              <a:rPr lang="en-US" sz="2400" dirty="0" smtClean="0">
                <a:solidFill>
                  <a:schemeClr val="bg2">
                    <a:lumMod val="25000"/>
                  </a:schemeClr>
                </a:solidFill>
                <a:latin typeface="Comic Sans MS" pitchFamily="66" charset="0"/>
              </a:rPr>
              <a:t>. 42 (2009), 185201 (40pp).</a:t>
            </a:r>
          </a:p>
          <a:p>
            <a:pPr marL="274320" indent="-274320" eaLnBrk="1" fontAlgn="auto" hangingPunct="1">
              <a:spcBef>
                <a:spcPts val="580"/>
              </a:spcBef>
              <a:spcAft>
                <a:spcPts val="0"/>
              </a:spcAft>
              <a:buFont typeface="Wingdings 2"/>
              <a:buChar char=""/>
              <a:defRPr/>
            </a:pPr>
            <a:endParaRPr lang="en-US" sz="24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400" dirty="0" smtClean="0">
                <a:solidFill>
                  <a:schemeClr val="bg2">
                    <a:lumMod val="25000"/>
                  </a:schemeClr>
                </a:solidFill>
                <a:latin typeface="Comic Sans MS" pitchFamily="66" charset="0"/>
              </a:rPr>
              <a:t>E. Massa, E. </a:t>
            </a:r>
            <a:r>
              <a:rPr lang="en-US" sz="2400" dirty="0" err="1" smtClean="0">
                <a:solidFill>
                  <a:schemeClr val="bg2">
                    <a:lumMod val="25000"/>
                  </a:schemeClr>
                </a:solidFill>
                <a:latin typeface="Comic Sans MS" pitchFamily="66" charset="0"/>
              </a:rPr>
              <a:t>Pagani</a:t>
            </a:r>
            <a:r>
              <a:rPr lang="en-US" sz="2400" dirty="0" smtClean="0">
                <a:solidFill>
                  <a:schemeClr val="bg2">
                    <a:lumMod val="25000"/>
                  </a:schemeClr>
                </a:solidFill>
                <a:latin typeface="Comic Sans MS" pitchFamily="66" charset="0"/>
              </a:rPr>
              <a:t>: A new look at classical mechanics of constrained systems. Ann. Inst. Henri </a:t>
            </a:r>
            <a:r>
              <a:rPr lang="en-US" sz="2400" dirty="0" err="1" smtClean="0">
                <a:solidFill>
                  <a:schemeClr val="bg2">
                    <a:lumMod val="25000"/>
                  </a:schemeClr>
                </a:solidFill>
                <a:latin typeface="Comic Sans MS" pitchFamily="66" charset="0"/>
              </a:rPr>
              <a:t>Poincar</a:t>
            </a:r>
            <a:r>
              <a:rPr lang="cs-CZ" sz="2400" dirty="0" smtClean="0">
                <a:solidFill>
                  <a:schemeClr val="bg2">
                    <a:lumMod val="25000"/>
                  </a:schemeClr>
                </a:solidFill>
                <a:latin typeface="Comic Sans MS" pitchFamily="66" charset="0"/>
              </a:rPr>
              <a:t>é</a:t>
            </a:r>
            <a:r>
              <a:rPr lang="en-US" sz="2400" dirty="0" smtClean="0">
                <a:solidFill>
                  <a:schemeClr val="bg2">
                    <a:lumMod val="25000"/>
                  </a:schemeClr>
                </a:solidFill>
                <a:latin typeface="Comic Sans MS" pitchFamily="66" charset="0"/>
              </a:rPr>
              <a:t> </a:t>
            </a:r>
            <a:r>
              <a:rPr lang="en-US" sz="2400" b="1" dirty="0" smtClean="0">
                <a:solidFill>
                  <a:schemeClr val="bg2">
                    <a:lumMod val="25000"/>
                  </a:schemeClr>
                </a:solidFill>
                <a:latin typeface="Comic Sans MS" pitchFamily="66" charset="0"/>
              </a:rPr>
              <a:t>66 </a:t>
            </a:r>
            <a:r>
              <a:rPr lang="en-US" sz="2400" dirty="0" smtClean="0">
                <a:solidFill>
                  <a:schemeClr val="bg2">
                    <a:lumMod val="25000"/>
                  </a:schemeClr>
                </a:solidFill>
                <a:latin typeface="Comic Sans MS" pitchFamily="66" charset="0"/>
              </a:rPr>
              <a:t>(1997),  1-36.</a:t>
            </a:r>
            <a:endParaRPr lang="en-US" sz="2400" b="1" dirty="0" smtClean="0">
              <a:solidFill>
                <a:schemeClr val="bg2">
                  <a:lumMod val="2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6738"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References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353425" cy="4860925"/>
          </a:xfrm>
        </p:spPr>
        <p:txBody>
          <a:bodyPr>
            <a:noAutofit/>
          </a:bodyPr>
          <a:lstStyle/>
          <a:p>
            <a:pPr marL="274320" indent="-274320" eaLnBrk="1" fontAlgn="auto" hangingPunct="1">
              <a:spcBef>
                <a:spcPts val="580"/>
              </a:spcBef>
              <a:spcAft>
                <a:spcPts val="0"/>
              </a:spcAft>
              <a:buFont typeface="Wingdings 2"/>
              <a:buChar char=""/>
              <a:defRPr/>
            </a:pPr>
            <a:r>
              <a:rPr lang="en-US" sz="2400" dirty="0" smtClean="0">
                <a:solidFill>
                  <a:schemeClr val="bg2">
                    <a:lumMod val="25000"/>
                  </a:schemeClr>
                </a:solidFill>
                <a:latin typeface="Comic Sans MS" pitchFamily="66" charset="0"/>
              </a:rPr>
              <a:t>W. </a:t>
            </a:r>
            <a:r>
              <a:rPr lang="en-US" sz="2400" dirty="0" err="1" smtClean="0">
                <a:solidFill>
                  <a:schemeClr val="bg2">
                    <a:lumMod val="25000"/>
                  </a:schemeClr>
                </a:solidFill>
                <a:latin typeface="Comic Sans MS" pitchFamily="66" charset="0"/>
              </a:rPr>
              <a:t>Sarlet</a:t>
            </a:r>
            <a:r>
              <a:rPr lang="en-US" sz="2400" dirty="0" smtClean="0">
                <a:solidFill>
                  <a:schemeClr val="bg2">
                    <a:lumMod val="25000"/>
                  </a:schemeClr>
                </a:solidFill>
                <a:latin typeface="Comic Sans MS" pitchFamily="66" charset="0"/>
              </a:rPr>
              <a:t>: A direct geometrical construction of the dynamics of non-holonomic Lagrangian systems. </a:t>
            </a:r>
            <a:r>
              <a:rPr lang="en-US" sz="2400" dirty="0" err="1" smtClean="0">
                <a:solidFill>
                  <a:schemeClr val="bg2">
                    <a:lumMod val="25000"/>
                  </a:schemeClr>
                </a:solidFill>
                <a:latin typeface="Comic Sans MS" pitchFamily="66" charset="0"/>
              </a:rPr>
              <a:t>Extracta</a:t>
            </a:r>
            <a:r>
              <a:rPr lang="en-US" sz="2400" dirty="0" smtClean="0">
                <a:solidFill>
                  <a:schemeClr val="bg2">
                    <a:lumMod val="25000"/>
                  </a:schemeClr>
                </a:solidFill>
                <a:latin typeface="Comic Sans MS" pitchFamily="66" charset="0"/>
              </a:rPr>
              <a:t> </a:t>
            </a:r>
            <a:r>
              <a:rPr lang="en-US" sz="2400" dirty="0" err="1" smtClean="0">
                <a:solidFill>
                  <a:schemeClr val="bg2">
                    <a:lumMod val="25000"/>
                  </a:schemeClr>
                </a:solidFill>
                <a:latin typeface="Comic Sans MS" pitchFamily="66" charset="0"/>
              </a:rPr>
              <a:t>Mathematicae</a:t>
            </a:r>
            <a:r>
              <a:rPr lang="en-US" sz="2400" dirty="0" smtClean="0">
                <a:solidFill>
                  <a:schemeClr val="bg2">
                    <a:lumMod val="25000"/>
                  </a:schemeClr>
                </a:solidFill>
                <a:latin typeface="Comic Sans MS" pitchFamily="66" charset="0"/>
              </a:rPr>
              <a:t> </a:t>
            </a:r>
            <a:r>
              <a:rPr lang="en-US" sz="2400" b="1" dirty="0" smtClean="0">
                <a:solidFill>
                  <a:schemeClr val="bg2">
                    <a:lumMod val="25000"/>
                  </a:schemeClr>
                </a:solidFill>
                <a:latin typeface="Comic Sans MS" pitchFamily="66" charset="0"/>
              </a:rPr>
              <a:t>11 </a:t>
            </a:r>
            <a:r>
              <a:rPr lang="en-US" sz="2400" dirty="0" smtClean="0">
                <a:solidFill>
                  <a:schemeClr val="bg2">
                    <a:lumMod val="25000"/>
                  </a:schemeClr>
                </a:solidFill>
                <a:latin typeface="Comic Sans MS" pitchFamily="66" charset="0"/>
              </a:rPr>
              <a:t>(1996), 202-2012.</a:t>
            </a:r>
          </a:p>
          <a:p>
            <a:pPr marL="0" indent="0" eaLnBrk="1" fontAlgn="auto" hangingPunct="1">
              <a:spcBef>
                <a:spcPts val="580"/>
              </a:spcBef>
              <a:spcAft>
                <a:spcPts val="0"/>
              </a:spcAft>
              <a:buFont typeface="Wingdings 2"/>
              <a:buNone/>
              <a:defRPr/>
            </a:pPr>
            <a:endParaRPr lang="en-US" sz="24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400" dirty="0" smtClean="0">
                <a:solidFill>
                  <a:schemeClr val="bg2">
                    <a:lumMod val="25000"/>
                  </a:schemeClr>
                </a:solidFill>
                <a:latin typeface="Comic Sans MS" pitchFamily="66" charset="0"/>
              </a:rPr>
              <a:t>M. Swaczyna, P. </a:t>
            </a:r>
            <a:r>
              <a:rPr lang="en-US" sz="2400" dirty="0" err="1" smtClean="0">
                <a:solidFill>
                  <a:schemeClr val="bg2">
                    <a:lumMod val="25000"/>
                  </a:schemeClr>
                </a:solidFill>
                <a:latin typeface="Comic Sans MS" pitchFamily="66" charset="0"/>
              </a:rPr>
              <a:t>Voln</a:t>
            </a:r>
            <a:r>
              <a:rPr lang="cs-CZ" sz="2400" dirty="0" smtClean="0">
                <a:solidFill>
                  <a:schemeClr val="bg2">
                    <a:lumMod val="25000"/>
                  </a:schemeClr>
                </a:solidFill>
                <a:latin typeface="Comic Sans MS" pitchFamily="66" charset="0"/>
              </a:rPr>
              <a:t>ý</a:t>
            </a:r>
            <a:r>
              <a:rPr lang="en-US" sz="2400" dirty="0" smtClean="0">
                <a:solidFill>
                  <a:schemeClr val="bg2">
                    <a:lumMod val="25000"/>
                  </a:schemeClr>
                </a:solidFill>
                <a:latin typeface="Comic Sans MS" pitchFamily="66" charset="0"/>
              </a:rPr>
              <a:t>: </a:t>
            </a:r>
            <a:r>
              <a:rPr lang="cs-CZ" sz="2400" dirty="0" err="1">
                <a:latin typeface="Comic Sans MS" pitchFamily="66" charset="0"/>
              </a:rPr>
              <a:t>Uniform</a:t>
            </a:r>
            <a:r>
              <a:rPr lang="cs-CZ" sz="2400" dirty="0">
                <a:latin typeface="Comic Sans MS" pitchFamily="66" charset="0"/>
              </a:rPr>
              <a:t> </a:t>
            </a:r>
            <a:r>
              <a:rPr lang="cs-CZ" sz="2400" dirty="0" err="1">
                <a:latin typeface="Comic Sans MS" pitchFamily="66" charset="0"/>
              </a:rPr>
              <a:t>projectile</a:t>
            </a:r>
            <a:r>
              <a:rPr lang="cs-CZ" sz="2400" dirty="0">
                <a:latin typeface="Comic Sans MS" pitchFamily="66" charset="0"/>
              </a:rPr>
              <a:t> </a:t>
            </a:r>
            <a:r>
              <a:rPr lang="cs-CZ" sz="2400" dirty="0" err="1">
                <a:latin typeface="Comic Sans MS" pitchFamily="66" charset="0"/>
              </a:rPr>
              <a:t>motion</a:t>
            </a:r>
            <a:r>
              <a:rPr lang="cs-CZ" sz="2400" dirty="0">
                <a:latin typeface="Comic Sans MS" pitchFamily="66" charset="0"/>
              </a:rPr>
              <a:t> as a nonholonomic </a:t>
            </a:r>
            <a:r>
              <a:rPr lang="cs-CZ" sz="2400" dirty="0" err="1">
                <a:latin typeface="Comic Sans MS" pitchFamily="66" charset="0"/>
              </a:rPr>
              <a:t>system</a:t>
            </a:r>
            <a:r>
              <a:rPr lang="cs-CZ" sz="2400" dirty="0">
                <a:latin typeface="Comic Sans MS" pitchFamily="66" charset="0"/>
              </a:rPr>
              <a:t> </a:t>
            </a:r>
            <a:r>
              <a:rPr lang="cs-CZ" sz="2400" dirty="0" err="1">
                <a:latin typeface="Comic Sans MS" pitchFamily="66" charset="0"/>
              </a:rPr>
              <a:t>with</a:t>
            </a:r>
            <a:r>
              <a:rPr lang="cs-CZ" sz="2400" dirty="0">
                <a:latin typeface="Comic Sans MS" pitchFamily="66" charset="0"/>
              </a:rPr>
              <a:t> </a:t>
            </a:r>
            <a:r>
              <a:rPr lang="cs-CZ" sz="2400" dirty="0" err="1">
                <a:latin typeface="Comic Sans MS" pitchFamily="66" charset="0"/>
              </a:rPr>
              <a:t>nonlinear</a:t>
            </a:r>
            <a:r>
              <a:rPr lang="cs-CZ" sz="2400" dirty="0">
                <a:latin typeface="Comic Sans MS" pitchFamily="66" charset="0"/>
              </a:rPr>
              <a:t> </a:t>
            </a:r>
            <a:r>
              <a:rPr lang="cs-CZ" sz="2400" dirty="0" err="1" smtClean="0">
                <a:latin typeface="Comic Sans MS" pitchFamily="66" charset="0"/>
              </a:rPr>
              <a:t>constraint</a:t>
            </a:r>
            <a:r>
              <a:rPr lang="cs-CZ" sz="2400" dirty="0" smtClean="0">
                <a:latin typeface="Comic Sans MS" pitchFamily="66" charset="0"/>
              </a:rPr>
              <a:t>. </a:t>
            </a:r>
            <a:r>
              <a:rPr lang="cs-CZ" sz="2400" dirty="0" err="1" smtClean="0">
                <a:latin typeface="Comic Sans MS" pitchFamily="66" charset="0"/>
              </a:rPr>
              <a:t>Submitted</a:t>
            </a:r>
            <a:r>
              <a:rPr lang="cs-CZ" sz="2400" dirty="0" smtClean="0">
                <a:latin typeface="Comic Sans MS" pitchFamily="66" charset="0"/>
              </a:rPr>
              <a:t> to </a:t>
            </a:r>
            <a:r>
              <a:rPr lang="cs-CZ" sz="2400" dirty="0" err="1" smtClean="0">
                <a:latin typeface="Comic Sans MS" pitchFamily="66" charset="0"/>
              </a:rPr>
              <a:t>Int</a:t>
            </a:r>
            <a:r>
              <a:rPr lang="cs-CZ" sz="2400" dirty="0">
                <a:latin typeface="Comic Sans MS" pitchFamily="66" charset="0"/>
              </a:rPr>
              <a:t>. </a:t>
            </a:r>
            <a:r>
              <a:rPr lang="cs-CZ" sz="2400" dirty="0" err="1">
                <a:latin typeface="Comic Sans MS" pitchFamily="66" charset="0"/>
              </a:rPr>
              <a:t>Journal</a:t>
            </a:r>
            <a:r>
              <a:rPr lang="cs-CZ" sz="2400" dirty="0">
                <a:latin typeface="Comic Sans MS" pitchFamily="66" charset="0"/>
              </a:rPr>
              <a:t> </a:t>
            </a:r>
            <a:r>
              <a:rPr lang="cs-CZ" sz="2400" dirty="0" err="1">
                <a:latin typeface="Comic Sans MS" pitchFamily="66" charset="0"/>
              </a:rPr>
              <a:t>of</a:t>
            </a:r>
            <a:r>
              <a:rPr lang="cs-CZ" sz="2400" dirty="0">
                <a:latin typeface="Comic Sans MS" pitchFamily="66" charset="0"/>
              </a:rPr>
              <a:t> Non-</a:t>
            </a:r>
            <a:r>
              <a:rPr lang="cs-CZ" sz="2400" dirty="0" err="1">
                <a:latin typeface="Comic Sans MS" pitchFamily="66" charset="0"/>
              </a:rPr>
              <a:t>Linear</a:t>
            </a:r>
            <a:r>
              <a:rPr lang="cs-CZ" sz="2400" dirty="0">
                <a:latin typeface="Comic Sans MS" pitchFamily="66" charset="0"/>
              </a:rPr>
              <a:t> </a:t>
            </a:r>
            <a:r>
              <a:rPr lang="cs-CZ" sz="2400" dirty="0" err="1">
                <a:latin typeface="Comic Sans MS" pitchFamily="66" charset="0"/>
              </a:rPr>
              <a:t>Mechanics</a:t>
            </a:r>
            <a:endParaRPr lang="cs-CZ" sz="2400" dirty="0">
              <a:latin typeface="Comic Sans MS" pitchFamily="66" charset="0"/>
            </a:endParaRPr>
          </a:p>
          <a:p>
            <a:pPr marL="0" indent="0" eaLnBrk="1" fontAlgn="auto" hangingPunct="1">
              <a:spcBef>
                <a:spcPts val="580"/>
              </a:spcBef>
              <a:spcAft>
                <a:spcPts val="0"/>
              </a:spcAft>
              <a:buFont typeface="Wingdings 2"/>
              <a:buNone/>
              <a:defRPr/>
            </a:pPr>
            <a:endParaRPr lang="en-US" sz="2400" dirty="0" smtClean="0">
              <a:solidFill>
                <a:schemeClr val="bg2">
                  <a:lumMod val="2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434"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Outline of the presentation</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353425" cy="4860925"/>
          </a:xfrm>
        </p:spPr>
        <p:txBody>
          <a:bodyPr>
            <a:noAutofit/>
          </a:bodyPr>
          <a:lstStyle/>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Setting of the problem</a:t>
            </a:r>
          </a:p>
          <a:p>
            <a:pPr marL="274320" indent="-274320" eaLnBrk="1" fontAlgn="auto" hangingPunct="1">
              <a:spcBef>
                <a:spcPts val="580"/>
              </a:spcBef>
              <a:spcAft>
                <a:spcPts val="0"/>
              </a:spcAft>
              <a:buFont typeface="Wingdings 2"/>
              <a:buChar char=""/>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Fibred manifolds, variational systems, Helmholtz conditions</a:t>
            </a:r>
          </a:p>
          <a:p>
            <a:pPr marL="274320" indent="-274320" eaLnBrk="1" fontAlgn="auto" hangingPunct="1">
              <a:spcBef>
                <a:spcPts val="580"/>
              </a:spcBef>
              <a:spcAft>
                <a:spcPts val="0"/>
              </a:spcAft>
              <a:buFont typeface="Wingdings 2"/>
              <a:buChar char=""/>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Nonholonomic structure, reduced equations, constraint calculus</a:t>
            </a:r>
          </a:p>
          <a:p>
            <a:pPr marL="274320" indent="-274320" eaLnBrk="1" fontAlgn="auto" hangingPunct="1">
              <a:spcBef>
                <a:spcPts val="580"/>
              </a:spcBef>
              <a:spcAft>
                <a:spcPts val="0"/>
              </a:spcAft>
              <a:buFont typeface="Wingdings 2"/>
              <a:buChar char=""/>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Nonholonomic variational systems, nonholonomic Helmholtz conditions</a:t>
            </a:r>
          </a:p>
          <a:p>
            <a:pPr marL="274320" indent="-274320" eaLnBrk="1" fontAlgn="auto" hangingPunct="1">
              <a:spcBef>
                <a:spcPts val="580"/>
              </a:spcBef>
              <a:spcAft>
                <a:spcPts val="0"/>
              </a:spcAft>
              <a:buFont typeface="Wingdings 2"/>
              <a:buChar char=""/>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Examples: ballistic motion, damped planar oscillator </a:t>
            </a:r>
            <a:endParaRPr lang="cs-CZ" dirty="0">
              <a:solidFill>
                <a:schemeClr val="bg2">
                  <a:lumMod val="2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64"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Setting of the problem</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497887" cy="5076825"/>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m</a:t>
            </a:r>
            <a:r>
              <a:rPr lang="en-US" dirty="0" smtClean="0">
                <a:solidFill>
                  <a:srgbClr val="C00000"/>
                </a:solidFill>
                <a:latin typeface="Comic Sans MS" pitchFamily="66" charset="0"/>
              </a:rPr>
              <a:t>echanical system</a:t>
            </a: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n</a:t>
            </a:r>
            <a:r>
              <a:rPr lang="en-US" dirty="0" smtClean="0">
                <a:solidFill>
                  <a:srgbClr val="C00000"/>
                </a:solidFill>
                <a:latin typeface="Comic Sans MS" pitchFamily="66" charset="0"/>
              </a:rPr>
              <a:t>onholonomic constraint</a:t>
            </a: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Chetaev constraint force</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Chetaev equations </a:t>
            </a:r>
          </a:p>
          <a:p>
            <a:pPr marL="0" indent="0" eaLnBrk="1" fontAlgn="auto" hangingPunct="1">
              <a:spcBef>
                <a:spcPts val="580"/>
              </a:spcBef>
              <a:spcAft>
                <a:spcPts val="0"/>
              </a:spcAft>
              <a:buFont typeface="Wingdings 2"/>
              <a:buNone/>
              <a:defRPr/>
            </a:pPr>
            <a:r>
              <a:rPr lang="en-US" dirty="0" smtClean="0">
                <a:solidFill>
                  <a:srgbClr val="C00000"/>
                </a:solidFill>
                <a:latin typeface="Comic Sans MS" pitchFamily="66" charset="0"/>
              </a:rPr>
              <a:t>                                                        </a:t>
            </a:r>
          </a:p>
          <a:p>
            <a:pPr marL="274320" indent="-274320" eaLnBrk="1" fontAlgn="auto" hangingPunct="1">
              <a:spcBef>
                <a:spcPts val="580"/>
              </a:spcBef>
              <a:spcAft>
                <a:spcPts val="0"/>
              </a:spcAft>
              <a:buFont typeface="Wingdings 2"/>
              <a:buChar char=""/>
              <a:defRPr/>
            </a:pPr>
            <a:r>
              <a:rPr lang="en-US" dirty="0" err="1" smtClean="0">
                <a:solidFill>
                  <a:srgbClr val="C00000"/>
                </a:solidFill>
                <a:latin typeface="Comic Sans MS" pitchFamily="66" charset="0"/>
              </a:rPr>
              <a:t>ChE</a:t>
            </a:r>
            <a:r>
              <a:rPr lang="en-US" dirty="0" smtClean="0">
                <a:solidFill>
                  <a:srgbClr val="C00000"/>
                </a:solidFill>
                <a:latin typeface="Comic Sans MS" pitchFamily="66" charset="0"/>
              </a:rPr>
              <a:t> with constraints: </a:t>
            </a:r>
            <a:r>
              <a:rPr lang="en-US" dirty="0" smtClean="0">
                <a:solidFill>
                  <a:schemeClr val="bg2">
                    <a:lumMod val="25000"/>
                  </a:schemeClr>
                </a:solidFill>
                <a:latin typeface="Comic Sans MS" pitchFamily="66" charset="0"/>
              </a:rPr>
              <a:t>system of </a:t>
            </a:r>
            <a:r>
              <a:rPr lang="en-US" i="1" dirty="0" smtClean="0">
                <a:solidFill>
                  <a:schemeClr val="bg2">
                    <a:lumMod val="25000"/>
                  </a:schemeClr>
                </a:solidFill>
                <a:latin typeface="Comic Sans MS" pitchFamily="66" charset="0"/>
              </a:rPr>
              <a:t>m </a:t>
            </a:r>
            <a:r>
              <a:rPr lang="en-US" dirty="0" smtClean="0">
                <a:solidFill>
                  <a:schemeClr val="bg2">
                    <a:lumMod val="25000"/>
                  </a:schemeClr>
                </a:solidFill>
                <a:latin typeface="Comic Sans MS" pitchFamily="66" charset="0"/>
              </a:rPr>
              <a:t>+</a:t>
            </a:r>
            <a:r>
              <a:rPr lang="en-US" i="1" dirty="0" smtClean="0">
                <a:solidFill>
                  <a:schemeClr val="bg2">
                    <a:lumMod val="25000"/>
                  </a:schemeClr>
                </a:solidFill>
                <a:latin typeface="Comic Sans MS" pitchFamily="66" charset="0"/>
              </a:rPr>
              <a:t>k</a:t>
            </a:r>
            <a:r>
              <a:rPr lang="cs-CZ" dirty="0" smtClean="0">
                <a:solidFill>
                  <a:schemeClr val="bg2">
                    <a:lumMod val="25000"/>
                  </a:schemeClr>
                </a:solidFill>
                <a:latin typeface="Comic Sans MS" pitchFamily="66" charset="0"/>
              </a:rPr>
              <a:t> </a:t>
            </a:r>
            <a:r>
              <a:rPr lang="en-US" dirty="0">
                <a:solidFill>
                  <a:schemeClr val="bg2">
                    <a:lumMod val="25000"/>
                  </a:schemeClr>
                </a:solidFill>
                <a:latin typeface="Comic Sans MS" pitchFamily="66" charset="0"/>
              </a:rPr>
              <a:t> </a:t>
            </a:r>
            <a:r>
              <a:rPr lang="en-US" dirty="0" smtClean="0">
                <a:solidFill>
                  <a:schemeClr val="bg2">
                    <a:lumMod val="25000"/>
                  </a:schemeClr>
                </a:solidFill>
                <a:latin typeface="Comic Sans MS" pitchFamily="66" charset="0"/>
              </a:rPr>
              <a:t>mixed 1</a:t>
            </a:r>
            <a:r>
              <a:rPr lang="en-US" baseline="30000" dirty="0" smtClean="0">
                <a:solidFill>
                  <a:schemeClr val="bg2">
                    <a:lumMod val="25000"/>
                  </a:schemeClr>
                </a:solidFill>
                <a:latin typeface="Comic Sans MS" pitchFamily="66" charset="0"/>
              </a:rPr>
              <a:t>st</a:t>
            </a:r>
            <a:r>
              <a:rPr lang="en-US" dirty="0" smtClean="0">
                <a:solidFill>
                  <a:schemeClr val="bg2">
                    <a:lumMod val="25000"/>
                  </a:schemeClr>
                </a:solidFill>
                <a:latin typeface="Comic Sans MS" pitchFamily="66" charset="0"/>
              </a:rPr>
              <a:t> and 2</a:t>
            </a:r>
            <a:r>
              <a:rPr lang="en-US" baseline="30000" dirty="0" smtClean="0">
                <a:solidFill>
                  <a:schemeClr val="bg2">
                    <a:lumMod val="25000"/>
                  </a:schemeClr>
                </a:solidFill>
                <a:latin typeface="Comic Sans MS" pitchFamily="66" charset="0"/>
              </a:rPr>
              <a:t>nd</a:t>
            </a:r>
            <a:r>
              <a:rPr lang="en-US" dirty="0" smtClean="0">
                <a:solidFill>
                  <a:schemeClr val="bg2">
                    <a:lumMod val="25000"/>
                  </a:schemeClr>
                </a:solidFill>
                <a:latin typeface="Comic Sans MS" pitchFamily="66" charset="0"/>
              </a:rPr>
              <a:t> order ODE for </a:t>
            </a:r>
            <a:r>
              <a:rPr lang="en-US" i="1" dirty="0" smtClean="0">
                <a:solidFill>
                  <a:schemeClr val="bg2">
                    <a:lumMod val="25000"/>
                  </a:schemeClr>
                </a:solidFill>
                <a:latin typeface="Comic Sans MS" pitchFamily="66" charset="0"/>
              </a:rPr>
              <a:t>m</a:t>
            </a:r>
            <a:r>
              <a:rPr lang="en-US" dirty="0" smtClean="0">
                <a:solidFill>
                  <a:schemeClr val="bg2">
                    <a:lumMod val="25000"/>
                  </a:schemeClr>
                </a:solidFill>
                <a:latin typeface="Comic Sans MS" pitchFamily="66" charset="0"/>
              </a:rPr>
              <a:t> components of the system trajectory </a:t>
            </a:r>
            <a:r>
              <a:rPr lang="en-US" dirty="0">
                <a:solidFill>
                  <a:schemeClr val="bg2">
                    <a:lumMod val="25000"/>
                  </a:schemeClr>
                </a:solidFill>
                <a:latin typeface="Comic Sans MS" pitchFamily="66" charset="0"/>
              </a:rPr>
              <a:t>c(</a:t>
            </a:r>
            <a:r>
              <a:rPr lang="en-US" i="1" dirty="0">
                <a:solidFill>
                  <a:schemeClr val="bg2">
                    <a:lumMod val="25000"/>
                  </a:schemeClr>
                </a:solidFill>
                <a:latin typeface="Comic Sans MS" pitchFamily="66" charset="0"/>
              </a:rPr>
              <a:t>t</a:t>
            </a:r>
            <a:r>
              <a:rPr lang="en-US" dirty="0">
                <a:solidFill>
                  <a:schemeClr val="bg2">
                    <a:lumMod val="25000"/>
                  </a:schemeClr>
                </a:solidFill>
                <a:latin typeface="Comic Sans MS" pitchFamily="66" charset="0"/>
              </a:rPr>
              <a:t>) </a:t>
            </a:r>
            <a:r>
              <a:rPr lang="en-US" dirty="0" smtClean="0">
                <a:solidFill>
                  <a:schemeClr val="bg2">
                    <a:lumMod val="25000"/>
                  </a:schemeClr>
                </a:solidFill>
                <a:latin typeface="Comic Sans MS" pitchFamily="66" charset="0"/>
              </a:rPr>
              <a:t>and </a:t>
            </a:r>
            <a:r>
              <a:rPr lang="en-US" i="1" dirty="0" smtClean="0">
                <a:solidFill>
                  <a:schemeClr val="bg2">
                    <a:lumMod val="25000"/>
                  </a:schemeClr>
                </a:solidFill>
                <a:latin typeface="Comic Sans MS" pitchFamily="66" charset="0"/>
              </a:rPr>
              <a:t>k</a:t>
            </a:r>
            <a:r>
              <a:rPr lang="en-US" dirty="0" smtClean="0">
                <a:solidFill>
                  <a:schemeClr val="bg2">
                    <a:lumMod val="25000"/>
                  </a:schemeClr>
                </a:solidFill>
                <a:latin typeface="Comic Sans MS" pitchFamily="66" charset="0"/>
              </a:rPr>
              <a:t> Lagrange multipliers </a:t>
            </a:r>
            <a:r>
              <a:rPr lang="el-GR" i="1" dirty="0" smtClean="0">
                <a:solidFill>
                  <a:schemeClr val="bg2">
                    <a:lumMod val="25000"/>
                  </a:schemeClr>
                </a:solidFill>
                <a:latin typeface="Times New Roman"/>
                <a:cs typeface="Times New Roman"/>
              </a:rPr>
              <a:t>μ</a:t>
            </a:r>
            <a:r>
              <a:rPr lang="en-US" i="1" baseline="30000" dirty="0" err="1" smtClean="0">
                <a:solidFill>
                  <a:schemeClr val="bg2">
                    <a:lumMod val="25000"/>
                  </a:schemeClr>
                </a:solidFill>
                <a:latin typeface="Times New Roman"/>
                <a:cs typeface="Times New Roman"/>
              </a:rPr>
              <a:t>i</a:t>
            </a:r>
            <a:r>
              <a:rPr lang="el-GR" i="1" baseline="-25000" dirty="0" smtClean="0">
                <a:solidFill>
                  <a:schemeClr val="bg2">
                    <a:lumMod val="25000"/>
                  </a:schemeClr>
                </a:solidFill>
                <a:latin typeface="Times New Roman"/>
                <a:cs typeface="Times New Roman"/>
              </a:rPr>
              <a:t>σ</a:t>
            </a:r>
            <a:r>
              <a:rPr lang="en-US" dirty="0" smtClean="0">
                <a:solidFill>
                  <a:schemeClr val="bg2">
                    <a:lumMod val="25000"/>
                  </a:schemeClr>
                </a:solidFill>
                <a:latin typeface="Comic Sans MS" pitchFamily="66" charset="0"/>
              </a:rPr>
              <a:t> </a:t>
            </a:r>
            <a:endParaRPr lang="en-US" i="1" dirty="0" smtClean="0">
              <a:solidFill>
                <a:schemeClr val="bg2">
                  <a:lumMod val="25000"/>
                </a:schemeClr>
              </a:solidFill>
              <a:latin typeface="Comic Sans MS" pitchFamily="66" charset="0"/>
            </a:endParaRPr>
          </a:p>
        </p:txBody>
      </p:sp>
      <p:graphicFrame>
        <p:nvGraphicFramePr>
          <p:cNvPr id="1659" name="Object 635"/>
          <p:cNvGraphicFramePr>
            <a:graphicFrameLocks noChangeAspect="1"/>
          </p:cNvGraphicFramePr>
          <p:nvPr/>
        </p:nvGraphicFramePr>
        <p:xfrm>
          <a:off x="5435600" y="1412875"/>
          <a:ext cx="3179763" cy="503238"/>
        </p:xfrm>
        <a:graphic>
          <a:graphicData uri="http://schemas.openxmlformats.org/presentationml/2006/ole">
            <mc:AlternateContent xmlns:mc="http://schemas.openxmlformats.org/markup-compatibility/2006">
              <mc:Choice xmlns:v="urn:schemas-microsoft-com:vml" Requires="v">
                <p:oleObj spid="_x0000_s1707" name="Equation" r:id="rId4" imgW="1308100" imgH="228600" progId="Equation.DSMT4">
                  <p:embed/>
                </p:oleObj>
              </mc:Choice>
              <mc:Fallback>
                <p:oleObj name="Equation" r:id="rId4" imgW="1308100" imgH="228600" progId="Equation.DSMT4">
                  <p:embed/>
                  <p:pic>
                    <p:nvPicPr>
                      <p:cNvPr id="0" name="Picture 6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5600" y="1412875"/>
                        <a:ext cx="3179763"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60" name="Object 636"/>
          <p:cNvGraphicFramePr>
            <a:graphicFrameLocks noChangeAspect="1"/>
          </p:cNvGraphicFramePr>
          <p:nvPr/>
        </p:nvGraphicFramePr>
        <p:xfrm>
          <a:off x="4568825" y="2349500"/>
          <a:ext cx="4289425" cy="503238"/>
        </p:xfrm>
        <a:graphic>
          <a:graphicData uri="http://schemas.openxmlformats.org/presentationml/2006/ole">
            <mc:AlternateContent xmlns:mc="http://schemas.openxmlformats.org/markup-compatibility/2006">
              <mc:Choice xmlns:v="urn:schemas-microsoft-com:vml" Requires="v">
                <p:oleObj spid="_x0000_s1708" name="Equation" r:id="rId6" imgW="2438400" imgH="228600" progId="Equation.DSMT4">
                  <p:embed/>
                </p:oleObj>
              </mc:Choice>
              <mc:Fallback>
                <p:oleObj name="Equation" r:id="rId6" imgW="2438400" imgH="228600" progId="Equation.DSMT4">
                  <p:embed/>
                  <p:pic>
                    <p:nvPicPr>
                      <p:cNvPr id="0" name="Picture 63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8825" y="2349500"/>
                        <a:ext cx="428942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61" name="Object 637"/>
          <p:cNvGraphicFramePr>
            <a:graphicFrameLocks noChangeAspect="1"/>
          </p:cNvGraphicFramePr>
          <p:nvPr/>
        </p:nvGraphicFramePr>
        <p:xfrm>
          <a:off x="4859338" y="3068638"/>
          <a:ext cx="3600450" cy="936625"/>
        </p:xfrm>
        <a:graphic>
          <a:graphicData uri="http://schemas.openxmlformats.org/presentationml/2006/ole">
            <mc:AlternateContent xmlns:mc="http://schemas.openxmlformats.org/markup-compatibility/2006">
              <mc:Choice xmlns:v="urn:schemas-microsoft-com:vml" Requires="v">
                <p:oleObj spid="_x0000_s1709" name="Equation" r:id="rId8" imgW="1892300" imgH="482600" progId="Equation.DSMT4">
                  <p:embed/>
                </p:oleObj>
              </mc:Choice>
              <mc:Fallback>
                <p:oleObj name="Equation" r:id="rId8" imgW="1892300" imgH="482600" progId="Equation.DSMT4">
                  <p:embed/>
                  <p:pic>
                    <p:nvPicPr>
                      <p:cNvPr id="0" name="Picture 63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59338" y="3068638"/>
                        <a:ext cx="360045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62" name="Object 638"/>
          <p:cNvGraphicFramePr>
            <a:graphicFrameLocks noChangeAspect="1"/>
          </p:cNvGraphicFramePr>
          <p:nvPr/>
        </p:nvGraphicFramePr>
        <p:xfrm>
          <a:off x="4859338" y="4076700"/>
          <a:ext cx="3100387" cy="936625"/>
        </p:xfrm>
        <a:graphic>
          <a:graphicData uri="http://schemas.openxmlformats.org/presentationml/2006/ole">
            <mc:AlternateContent xmlns:mc="http://schemas.openxmlformats.org/markup-compatibility/2006">
              <mc:Choice xmlns:v="urn:schemas-microsoft-com:vml" Requires="v">
                <p:oleObj spid="_x0000_s1710" name="Equation" r:id="rId10" imgW="1612900" imgH="457200" progId="Equation.DSMT4">
                  <p:embed/>
                </p:oleObj>
              </mc:Choice>
              <mc:Fallback>
                <p:oleObj name="Equation" r:id="rId10" imgW="1612900" imgH="457200" progId="Equation.DSMT4">
                  <p:embed/>
                  <p:pic>
                    <p:nvPicPr>
                      <p:cNvPr id="0" name="Picture 63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59338" y="4076700"/>
                        <a:ext cx="3100387"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503"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Fibred manifolds – general  </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353425" cy="5149850"/>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fibred manifold and their jet prolongations</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s</a:t>
            </a:r>
            <a:r>
              <a:rPr lang="en-US" dirty="0" smtClean="0">
                <a:solidFill>
                  <a:srgbClr val="C00000"/>
                </a:solidFill>
                <a:latin typeface="Comic Sans MS" pitchFamily="66" charset="0"/>
              </a:rPr>
              <a:t>ections </a:t>
            </a:r>
          </a:p>
          <a:p>
            <a:pPr marL="0" indent="0" eaLnBrk="1" fontAlgn="auto" hangingPunct="1">
              <a:spcBef>
                <a:spcPts val="580"/>
              </a:spcBef>
              <a:spcAft>
                <a:spcPts val="0"/>
              </a:spcAft>
              <a:buFont typeface="Wingdings 2"/>
              <a:buNone/>
              <a:defRPr/>
            </a:pPr>
            <a:endParaRPr lang="en-US" dirty="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i="1" dirty="0">
                <a:solidFill>
                  <a:srgbClr val="C00000"/>
                </a:solidFill>
                <a:latin typeface="Comic Sans MS" pitchFamily="66" charset="0"/>
              </a:rPr>
              <a:t>q</a:t>
            </a:r>
            <a:r>
              <a:rPr lang="en-US" i="1" dirty="0" smtClean="0">
                <a:solidFill>
                  <a:srgbClr val="C00000"/>
                </a:solidFill>
                <a:latin typeface="Comic Sans MS" pitchFamily="66" charset="0"/>
              </a:rPr>
              <a:t>-</a:t>
            </a:r>
            <a:r>
              <a:rPr lang="en-US" dirty="0" smtClean="0">
                <a:solidFill>
                  <a:srgbClr val="C00000"/>
                </a:solidFill>
                <a:latin typeface="Comic Sans MS" pitchFamily="66" charset="0"/>
              </a:rPr>
              <a:t>forms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499" name="Object 451"/>
          <p:cNvGraphicFramePr>
            <a:graphicFrameLocks noChangeAspect="1"/>
          </p:cNvGraphicFramePr>
          <p:nvPr/>
        </p:nvGraphicFramePr>
        <p:xfrm>
          <a:off x="2339975" y="2060575"/>
          <a:ext cx="5610225" cy="863600"/>
        </p:xfrm>
        <a:graphic>
          <a:graphicData uri="http://schemas.openxmlformats.org/presentationml/2006/ole">
            <mc:AlternateContent xmlns:mc="http://schemas.openxmlformats.org/markup-compatibility/2006">
              <mc:Choice xmlns:v="urn:schemas-microsoft-com:vml" Requires="v">
                <p:oleObj spid="_x0000_s2535" name="Equation" r:id="rId4" imgW="3035300" imgH="431800" progId="Equation.DSMT4">
                  <p:embed/>
                </p:oleObj>
              </mc:Choice>
              <mc:Fallback>
                <p:oleObj name="Equation" r:id="rId4" imgW="3035300" imgH="431800" progId="Equation.DSMT4">
                  <p:embed/>
                  <p:pic>
                    <p:nvPicPr>
                      <p:cNvPr id="0" name="Picture 4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975" y="2060575"/>
                        <a:ext cx="5610225"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00" name="Object 452"/>
          <p:cNvGraphicFramePr>
            <a:graphicFrameLocks noChangeAspect="1"/>
          </p:cNvGraphicFramePr>
          <p:nvPr>
            <p:extLst>
              <p:ext uri="{D42A27DB-BD31-4B8C-83A1-F6EECF244321}">
                <p14:modId xmlns:p14="http://schemas.microsoft.com/office/powerpoint/2010/main" val="1923879721"/>
              </p:ext>
            </p:extLst>
          </p:nvPr>
        </p:nvGraphicFramePr>
        <p:xfrm>
          <a:off x="2339752" y="3068960"/>
          <a:ext cx="6280150" cy="1081088"/>
        </p:xfrm>
        <a:graphic>
          <a:graphicData uri="http://schemas.openxmlformats.org/presentationml/2006/ole">
            <mc:AlternateContent xmlns:mc="http://schemas.openxmlformats.org/markup-compatibility/2006">
              <mc:Choice xmlns:v="urn:schemas-microsoft-com:vml" Requires="v">
                <p:oleObj spid="_x0000_s2536" name="Equation" r:id="rId6" imgW="3073320" imgH="507960" progId="Equation.DSMT4">
                  <p:embed/>
                </p:oleObj>
              </mc:Choice>
              <mc:Fallback>
                <p:oleObj name="Equation" r:id="rId6" imgW="3073320" imgH="507960" progId="Equation.DSMT4">
                  <p:embed/>
                  <p:pic>
                    <p:nvPicPr>
                      <p:cNvPr id="0" name="Picture 452"/>
                      <p:cNvPicPr>
                        <a:picLocks noChangeAspect="1" noChangeArrowheads="1"/>
                      </p:cNvPicPr>
                      <p:nvPr/>
                    </p:nvPicPr>
                    <p:blipFill>
                      <a:blip r:embed="rId7"/>
                      <a:srcRect/>
                      <a:stretch>
                        <a:fillRect/>
                      </a:stretch>
                    </p:blipFill>
                    <p:spPr bwMode="auto">
                      <a:xfrm>
                        <a:off x="2339752" y="3068960"/>
                        <a:ext cx="6280150" cy="1081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01" name="Object 453"/>
          <p:cNvGraphicFramePr>
            <a:graphicFrameLocks noChangeAspect="1"/>
          </p:cNvGraphicFramePr>
          <p:nvPr/>
        </p:nvGraphicFramePr>
        <p:xfrm>
          <a:off x="2300288" y="4379913"/>
          <a:ext cx="6448425" cy="2051050"/>
        </p:xfrm>
        <a:graphic>
          <a:graphicData uri="http://schemas.openxmlformats.org/presentationml/2006/ole">
            <mc:AlternateContent xmlns:mc="http://schemas.openxmlformats.org/markup-compatibility/2006">
              <mc:Choice xmlns:v="urn:schemas-microsoft-com:vml" Requires="v">
                <p:oleObj spid="_x0000_s2537" name="Equation" r:id="rId8" imgW="3365500" imgH="1016000" progId="Equation.DSMT4">
                  <p:embed/>
                </p:oleObj>
              </mc:Choice>
              <mc:Fallback>
                <p:oleObj name="Equation" r:id="rId8" imgW="3365500" imgH="1016000" progId="Equation.DSMT4">
                  <p:embed/>
                  <p:pic>
                    <p:nvPicPr>
                      <p:cNvPr id="0" name="Picture 45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00288" y="4379913"/>
                        <a:ext cx="6448425" cy="2051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523"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Fibred manifolds - notation</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84313"/>
            <a:ext cx="8353425" cy="4681537"/>
          </a:xfrm>
        </p:spPr>
        <p:txBody>
          <a:bodyPr>
            <a:normAutofit lnSpcReduction="10000"/>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u</a:t>
            </a:r>
            <a:r>
              <a:rPr lang="en-US" dirty="0" smtClean="0">
                <a:solidFill>
                  <a:srgbClr val="C00000"/>
                </a:solidFill>
                <a:latin typeface="Comic Sans MS" pitchFamily="66" charset="0"/>
              </a:rPr>
              <a:t>sed prolongations of (</a:t>
            </a:r>
            <a:r>
              <a:rPr lang="en-US" i="1" dirty="0" smtClean="0">
                <a:solidFill>
                  <a:srgbClr val="C00000"/>
                </a:solidFill>
                <a:latin typeface="Comic Sans MS" pitchFamily="66" charset="0"/>
              </a:rPr>
              <a:t>Y </a:t>
            </a:r>
            <a:r>
              <a:rPr lang="en-US" dirty="0" smtClean="0">
                <a:solidFill>
                  <a:srgbClr val="C00000"/>
                </a:solidFill>
                <a:latin typeface="Comic Sans MS" pitchFamily="66" charset="0"/>
              </a:rPr>
              <a:t>,</a:t>
            </a:r>
            <a:r>
              <a:rPr lang="en-US" i="1" dirty="0" smtClean="0">
                <a:solidFill>
                  <a:srgbClr val="C00000"/>
                </a:solidFill>
                <a:latin typeface="Comic Sans MS" pitchFamily="66" charset="0"/>
              </a:rPr>
              <a:t> </a:t>
            </a:r>
            <a:r>
              <a:rPr lang="el-GR" i="1" dirty="0" smtClean="0">
                <a:solidFill>
                  <a:srgbClr val="C00000"/>
                </a:solidFill>
                <a:latin typeface="Times New Roman"/>
                <a:cs typeface="Times New Roman"/>
              </a:rPr>
              <a:t>π</a:t>
            </a:r>
            <a:r>
              <a:rPr lang="en-US" dirty="0">
                <a:solidFill>
                  <a:srgbClr val="C00000"/>
                </a:solidFill>
                <a:latin typeface="Comic Sans MS" pitchFamily="66" charset="0"/>
              </a:rPr>
              <a:t> </a:t>
            </a:r>
            <a:r>
              <a:rPr lang="en-US" dirty="0" smtClean="0">
                <a:solidFill>
                  <a:srgbClr val="C00000"/>
                </a:solidFill>
                <a:latin typeface="Comic Sans MS" pitchFamily="66" charset="0"/>
              </a:rPr>
              <a:t>, </a:t>
            </a:r>
            <a:r>
              <a:rPr lang="en-US" i="1" dirty="0" smtClean="0">
                <a:solidFill>
                  <a:srgbClr val="C00000"/>
                </a:solidFill>
                <a:latin typeface="Comic Sans MS" pitchFamily="66" charset="0"/>
              </a:rPr>
              <a:t>X</a:t>
            </a:r>
            <a:r>
              <a:rPr lang="en-US" dirty="0" smtClean="0">
                <a:solidFill>
                  <a:srgbClr val="C00000"/>
                </a:solidFill>
                <a:latin typeface="Comic Sans MS" pitchFamily="66" charset="0"/>
              </a:rPr>
              <a:t>)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f</a:t>
            </a:r>
            <a:r>
              <a:rPr lang="en-US" dirty="0" smtClean="0">
                <a:solidFill>
                  <a:srgbClr val="C00000"/>
                </a:solidFill>
                <a:latin typeface="Comic Sans MS" pitchFamily="66" charset="0"/>
              </a:rPr>
              <a:t>ibred                                                            coordinates </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ontact                                                             bases of                                                                 1-forms</a:t>
            </a:r>
          </a:p>
          <a:p>
            <a:pPr marL="0" indent="0" eaLnBrk="1" fontAlgn="auto" hangingPunct="1">
              <a:spcBef>
                <a:spcPts val="580"/>
              </a:spcBef>
              <a:spcAft>
                <a:spcPts val="0"/>
              </a:spcAft>
              <a:buFont typeface="Wingdings 2"/>
              <a:buNone/>
              <a:defRPr/>
            </a:pPr>
            <a:r>
              <a:rPr lang="en-US" dirty="0" smtClean="0">
                <a:solidFill>
                  <a:schemeClr val="bg2">
                    <a:lumMod val="25000"/>
                  </a:schemeClr>
                </a:solidFill>
                <a:latin typeface="Comic Sans MS" pitchFamily="66" charset="0"/>
              </a:rPr>
              <a:t> </a:t>
            </a:r>
            <a:endParaRPr lang="cs-CZ" dirty="0">
              <a:solidFill>
                <a:schemeClr val="bg2">
                  <a:lumMod val="25000"/>
                </a:schemeClr>
              </a:solidFill>
              <a:latin typeface="Comic Sans MS" pitchFamily="66" charset="0"/>
            </a:endParaRPr>
          </a:p>
        </p:txBody>
      </p:sp>
      <p:graphicFrame>
        <p:nvGraphicFramePr>
          <p:cNvPr id="3519" name="Object 447"/>
          <p:cNvGraphicFramePr>
            <a:graphicFrameLocks noChangeAspect="1"/>
          </p:cNvGraphicFramePr>
          <p:nvPr/>
        </p:nvGraphicFramePr>
        <p:xfrm>
          <a:off x="1323975" y="1989138"/>
          <a:ext cx="6496050" cy="504825"/>
        </p:xfrm>
        <a:graphic>
          <a:graphicData uri="http://schemas.openxmlformats.org/presentationml/2006/ole">
            <mc:AlternateContent xmlns:mc="http://schemas.openxmlformats.org/markup-compatibility/2006">
              <mc:Choice xmlns:v="urn:schemas-microsoft-com:vml" Requires="v">
                <p:oleObj spid="_x0000_s3555" name="Equation" r:id="rId4" imgW="2603500" imgH="228600" progId="Equation.DSMT4">
                  <p:embed/>
                </p:oleObj>
              </mc:Choice>
              <mc:Fallback>
                <p:oleObj name="Equation" r:id="rId4" imgW="2603500" imgH="228600" progId="Equation.DSMT4">
                  <p:embed/>
                  <p:pic>
                    <p:nvPicPr>
                      <p:cNvPr id="0" name="Picture 4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3975" y="1989138"/>
                        <a:ext cx="64960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0" name="Object 448"/>
          <p:cNvGraphicFramePr>
            <a:graphicFrameLocks noChangeAspect="1"/>
          </p:cNvGraphicFramePr>
          <p:nvPr/>
        </p:nvGraphicFramePr>
        <p:xfrm>
          <a:off x="2843213" y="2636838"/>
          <a:ext cx="6049962" cy="1584325"/>
        </p:xfrm>
        <a:graphic>
          <a:graphicData uri="http://schemas.openxmlformats.org/presentationml/2006/ole">
            <mc:AlternateContent xmlns:mc="http://schemas.openxmlformats.org/markup-compatibility/2006">
              <mc:Choice xmlns:v="urn:schemas-microsoft-com:vml" Requires="v">
                <p:oleObj spid="_x0000_s3556" name="Equation" r:id="rId6" imgW="3289300" imgH="774700" progId="Equation.DSMT4">
                  <p:embed/>
                </p:oleObj>
              </mc:Choice>
              <mc:Fallback>
                <p:oleObj name="Equation" r:id="rId6" imgW="3289300" imgH="774700" progId="Equation.DSMT4">
                  <p:embed/>
                  <p:pic>
                    <p:nvPicPr>
                      <p:cNvPr id="0" name="Picture 44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43213" y="2636838"/>
                        <a:ext cx="6049962" cy="158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1" name="Object 449"/>
          <p:cNvGraphicFramePr>
            <a:graphicFrameLocks noChangeAspect="1"/>
          </p:cNvGraphicFramePr>
          <p:nvPr/>
        </p:nvGraphicFramePr>
        <p:xfrm>
          <a:off x="2843213" y="4437063"/>
          <a:ext cx="4225925" cy="1504950"/>
        </p:xfrm>
        <a:graphic>
          <a:graphicData uri="http://schemas.openxmlformats.org/presentationml/2006/ole">
            <mc:AlternateContent xmlns:mc="http://schemas.openxmlformats.org/markup-compatibility/2006">
              <mc:Choice xmlns:v="urn:schemas-microsoft-com:vml" Requires="v">
                <p:oleObj spid="_x0000_s3557" name="Equation" r:id="rId8" imgW="2298700" imgH="736600" progId="Equation.DSMT4">
                  <p:embed/>
                </p:oleObj>
              </mc:Choice>
              <mc:Fallback>
                <p:oleObj name="Equation" r:id="rId8" imgW="2298700" imgH="736600" progId="Equation.DSMT4">
                  <p:embed/>
                  <p:pic>
                    <p:nvPicPr>
                      <p:cNvPr id="0" name="Picture 44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43213" y="4437063"/>
                        <a:ext cx="4225925" cy="150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 name="Nadpis 1"/>
          <p:cNvSpPr>
            <a:spLocks noGrp="1"/>
          </p:cNvSpPr>
          <p:nvPr>
            <p:ph type="title"/>
          </p:nvPr>
        </p:nvSpPr>
        <p:spPr>
          <a:xfrm>
            <a:off x="395288" y="274638"/>
            <a:ext cx="8291512" cy="777875"/>
          </a:xfrm>
        </p:spPr>
        <p:txBody>
          <a:bodyPr>
            <a:normAutofit fontScale="90000"/>
          </a:bodyPr>
          <a:lstStyle/>
          <a:p>
            <a:pPr eaLnBrk="1" fontAlgn="auto" hangingPunct="1">
              <a:spcAft>
                <a:spcPts val="0"/>
              </a:spcAft>
              <a:defRPr/>
            </a:pPr>
            <a:r>
              <a:rPr lang="en-US" sz="3200" b="1" dirty="0" smtClean="0">
                <a:solidFill>
                  <a:schemeClr val="bg1"/>
                </a:solidFill>
                <a:latin typeface="Comic Sans MS" pitchFamily="66" charset="0"/>
              </a:rPr>
              <a:t>Variational </a:t>
            </a:r>
            <a:r>
              <a:rPr lang="en-US" sz="3200" b="1" dirty="0">
                <a:solidFill>
                  <a:schemeClr val="bg1"/>
                </a:solidFill>
                <a:latin typeface="Comic Sans MS" pitchFamily="66" charset="0"/>
              </a:rPr>
              <a:t>(</a:t>
            </a:r>
            <a:r>
              <a:rPr lang="en-US" sz="3200" b="1" dirty="0" smtClean="0">
                <a:solidFill>
                  <a:schemeClr val="bg1"/>
                </a:solidFill>
                <a:latin typeface="Comic Sans MS" pitchFamily="66" charset="0"/>
              </a:rPr>
              <a:t>Lagrangian) system - 1</a:t>
            </a:r>
            <a:r>
              <a:rPr lang="en-US" sz="3200" b="1" baseline="30000" dirty="0" smtClean="0">
                <a:solidFill>
                  <a:schemeClr val="bg1"/>
                </a:solidFill>
                <a:latin typeface="Comic Sans MS" pitchFamily="66" charset="0"/>
              </a:rPr>
              <a:t>st</a:t>
            </a:r>
            <a:r>
              <a:rPr lang="en-US" sz="3200" b="1" dirty="0" smtClean="0">
                <a:solidFill>
                  <a:schemeClr val="bg1"/>
                </a:solidFill>
                <a:latin typeface="Comic Sans MS" pitchFamily="66" charset="0"/>
              </a:rPr>
              <a:t> </a:t>
            </a:r>
            <a:r>
              <a:rPr lang="en-US" sz="3200" b="1" dirty="0">
                <a:solidFill>
                  <a:schemeClr val="bg1"/>
                </a:solidFill>
                <a:latin typeface="Comic Sans MS" pitchFamily="66" charset="0"/>
              </a:rPr>
              <a:t>order </a:t>
            </a:r>
            <a:r>
              <a:rPr lang="en-US" sz="3200" b="1" dirty="0" smtClean="0">
                <a:solidFill>
                  <a:schemeClr val="bg1"/>
                </a:solidFill>
                <a:latin typeface="Comic Sans MS" pitchFamily="66" charset="0"/>
              </a:rPr>
              <a:t> </a:t>
            </a:r>
            <a:endParaRPr lang="cs-CZ" sz="3200" b="1" dirty="0">
              <a:solidFill>
                <a:schemeClr val="bg1"/>
              </a:solidFill>
              <a:latin typeface="Comic Sans MS" pitchFamily="66" charset="0"/>
            </a:endParaRPr>
          </a:p>
        </p:txBody>
      </p:sp>
      <p:sp>
        <p:nvSpPr>
          <p:cNvPr id="3" name="Zástupný symbol pro obsah 2"/>
          <p:cNvSpPr>
            <a:spLocks noGrp="1"/>
          </p:cNvSpPr>
          <p:nvPr>
            <p:ph sz="quarter" idx="1"/>
          </p:nvPr>
        </p:nvSpPr>
        <p:spPr>
          <a:xfrm>
            <a:off x="374650" y="1268413"/>
            <a:ext cx="8353425" cy="5040312"/>
          </a:xfrm>
        </p:spPr>
        <p:txBody>
          <a:bodyPr>
            <a:normAutofit fontScale="85000" lnSpcReduction="20000"/>
          </a:bodyPr>
          <a:lstStyle/>
          <a:p>
            <a:pPr marL="274320" indent="-274320" eaLnBrk="1" fontAlgn="auto" hangingPunct="1">
              <a:spcBef>
                <a:spcPts val="580"/>
              </a:spcBef>
              <a:spcAft>
                <a:spcPts val="0"/>
              </a:spcAft>
              <a:buFont typeface="Wingdings 2"/>
              <a:buChar char=""/>
              <a:defRPr/>
            </a:pPr>
            <a:r>
              <a:rPr lang="en-US" sz="3100" dirty="0">
                <a:solidFill>
                  <a:srgbClr val="C00000"/>
                </a:solidFill>
                <a:latin typeface="Comic Sans MS" pitchFamily="66" charset="0"/>
              </a:rPr>
              <a:t>v</a:t>
            </a:r>
            <a:r>
              <a:rPr lang="en-US" sz="3100" dirty="0" smtClean="0">
                <a:solidFill>
                  <a:srgbClr val="C00000"/>
                </a:solidFill>
                <a:latin typeface="Comic Sans MS" pitchFamily="66" charset="0"/>
              </a:rPr>
              <a:t>ariational                                                            integral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3100" dirty="0">
                <a:solidFill>
                  <a:srgbClr val="C00000"/>
                </a:solidFill>
                <a:latin typeface="Comic Sans MS" pitchFamily="66" charset="0"/>
              </a:rPr>
              <a:t>v</a:t>
            </a:r>
            <a:r>
              <a:rPr lang="en-US" sz="3100" dirty="0" smtClean="0">
                <a:solidFill>
                  <a:srgbClr val="C00000"/>
                </a:solidFill>
                <a:latin typeface="Comic Sans MS" pitchFamily="66" charset="0"/>
              </a:rPr>
              <a:t>ariational derivative</a:t>
            </a:r>
          </a:p>
          <a:p>
            <a:pPr marL="0" indent="0" eaLnBrk="1" fontAlgn="auto" hangingPunct="1">
              <a:spcBef>
                <a:spcPts val="580"/>
              </a:spcBef>
              <a:spcAft>
                <a:spcPts val="0"/>
              </a:spcAft>
              <a:buFont typeface="Wingdings 2"/>
              <a:buNone/>
              <a:defRPr/>
            </a:pPr>
            <a:endParaRPr lang="en-US" sz="28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3100" dirty="0" smtClean="0">
                <a:solidFill>
                  <a:srgbClr val="C00000"/>
                </a:solidFill>
                <a:latin typeface="Comic Sans MS" pitchFamily="66" charset="0"/>
              </a:rPr>
              <a:t>1</a:t>
            </a:r>
            <a:r>
              <a:rPr lang="en-US" sz="3100" baseline="30000" dirty="0" smtClean="0">
                <a:solidFill>
                  <a:srgbClr val="C00000"/>
                </a:solidFill>
                <a:latin typeface="Comic Sans MS" pitchFamily="66" charset="0"/>
              </a:rPr>
              <a:t>st</a:t>
            </a:r>
            <a:r>
              <a:rPr lang="en-US" sz="3100" dirty="0" smtClean="0">
                <a:solidFill>
                  <a:srgbClr val="C00000"/>
                </a:solidFill>
                <a:latin typeface="Comic Sans MS" pitchFamily="66" charset="0"/>
              </a:rPr>
              <a:t> variational                                                        formula</a:t>
            </a:r>
          </a:p>
          <a:p>
            <a:pPr marL="0" indent="0" eaLnBrk="1" fontAlgn="auto" hangingPunct="1">
              <a:spcBef>
                <a:spcPts val="580"/>
              </a:spcBef>
              <a:spcAft>
                <a:spcPts val="0"/>
              </a:spcAft>
              <a:buFont typeface="Wingdings 2"/>
              <a:buNone/>
              <a:defRPr/>
            </a:pPr>
            <a:r>
              <a:rPr lang="en-US" dirty="0" smtClean="0">
                <a:solidFill>
                  <a:schemeClr val="bg2">
                    <a:lumMod val="25000"/>
                  </a:schemeClr>
                </a:solidFill>
                <a:latin typeface="Comic Sans MS" pitchFamily="66" charset="0"/>
              </a:rPr>
              <a:t> </a:t>
            </a:r>
            <a:endParaRPr lang="cs-CZ" dirty="0">
              <a:solidFill>
                <a:schemeClr val="bg2">
                  <a:lumMod val="25000"/>
                </a:schemeClr>
              </a:solidFill>
              <a:latin typeface="Comic Sans MS" pitchFamily="66" charset="0"/>
            </a:endParaRPr>
          </a:p>
        </p:txBody>
      </p:sp>
      <p:graphicFrame>
        <p:nvGraphicFramePr>
          <p:cNvPr id="4555" name="Object 459"/>
          <p:cNvGraphicFramePr>
            <a:graphicFrameLocks noChangeAspect="1"/>
          </p:cNvGraphicFramePr>
          <p:nvPr/>
        </p:nvGraphicFramePr>
        <p:xfrm>
          <a:off x="3132138" y="1196975"/>
          <a:ext cx="4764087" cy="1295400"/>
        </p:xfrm>
        <a:graphic>
          <a:graphicData uri="http://schemas.openxmlformats.org/presentationml/2006/ole">
            <mc:AlternateContent xmlns:mc="http://schemas.openxmlformats.org/markup-compatibility/2006">
              <mc:Choice xmlns:v="urn:schemas-microsoft-com:vml" Requires="v">
                <p:oleObj spid="_x0000_s4591" name="Equation" r:id="rId4" imgW="2387600" imgH="635000" progId="Equation.DSMT4">
                  <p:embed/>
                </p:oleObj>
              </mc:Choice>
              <mc:Fallback>
                <p:oleObj name="Equation" r:id="rId4" imgW="2387600" imgH="635000" progId="Equation.DSMT4">
                  <p:embed/>
                  <p:pic>
                    <p:nvPicPr>
                      <p:cNvPr id="0" name="Picture 45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1196975"/>
                        <a:ext cx="4764087"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56" name="Object 460"/>
          <p:cNvGraphicFramePr>
            <a:graphicFrameLocks noChangeAspect="1"/>
          </p:cNvGraphicFramePr>
          <p:nvPr/>
        </p:nvGraphicFramePr>
        <p:xfrm>
          <a:off x="1187450" y="3068638"/>
          <a:ext cx="7399338" cy="1584325"/>
        </p:xfrm>
        <a:graphic>
          <a:graphicData uri="http://schemas.openxmlformats.org/presentationml/2006/ole">
            <mc:AlternateContent xmlns:mc="http://schemas.openxmlformats.org/markup-compatibility/2006">
              <mc:Choice xmlns:v="urn:schemas-microsoft-com:vml" Requires="v">
                <p:oleObj spid="_x0000_s4592" name="Equation" r:id="rId6" imgW="3708400" imgH="812800" progId="Equation.DSMT4">
                  <p:embed/>
                </p:oleObj>
              </mc:Choice>
              <mc:Fallback>
                <p:oleObj name="Equation" r:id="rId6" imgW="3708400" imgH="812800" progId="Equation.DSMT4">
                  <p:embed/>
                  <p:pic>
                    <p:nvPicPr>
                      <p:cNvPr id="0" name="Picture 46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7450" y="3068638"/>
                        <a:ext cx="7399338" cy="158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57" name="Object 461"/>
          <p:cNvGraphicFramePr>
            <a:graphicFrameLocks noChangeAspect="1"/>
          </p:cNvGraphicFramePr>
          <p:nvPr/>
        </p:nvGraphicFramePr>
        <p:xfrm>
          <a:off x="2951163" y="4868863"/>
          <a:ext cx="5673725" cy="1655762"/>
        </p:xfrm>
        <a:graphic>
          <a:graphicData uri="http://schemas.openxmlformats.org/presentationml/2006/ole">
            <mc:AlternateContent xmlns:mc="http://schemas.openxmlformats.org/markup-compatibility/2006">
              <mc:Choice xmlns:v="urn:schemas-microsoft-com:vml" Requires="v">
                <p:oleObj spid="_x0000_s4593" name="Equation" r:id="rId8" imgW="2844800" imgH="812800" progId="Equation.DSMT4">
                  <p:embed/>
                </p:oleObj>
              </mc:Choice>
              <mc:Fallback>
                <p:oleObj name="Equation" r:id="rId8" imgW="2844800" imgH="812800" progId="Equation.DSMT4">
                  <p:embed/>
                  <p:pic>
                    <p:nvPicPr>
                      <p:cNvPr id="0" name="Picture 46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51163" y="4868863"/>
                        <a:ext cx="5673725" cy="165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556"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Variational system – motion equations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12875"/>
            <a:ext cx="8353425" cy="4895850"/>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Extremals                                                                 </a:t>
            </a:r>
            <a:r>
              <a:rPr lang="en-US" dirty="0" smtClean="0">
                <a:latin typeface="Comic Sans MS" pitchFamily="66" charset="0"/>
              </a:rPr>
              <a:t>stationary sections of the variational integral</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Euler-Lagrange form</a:t>
            </a: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Euler-Lagrange equations</a:t>
            </a:r>
            <a:endParaRPr lang="cs-CZ" dirty="0">
              <a:solidFill>
                <a:schemeClr val="bg2">
                  <a:lumMod val="25000"/>
                </a:schemeClr>
              </a:solidFill>
              <a:latin typeface="Comic Sans MS" pitchFamily="66" charset="0"/>
            </a:endParaRPr>
          </a:p>
        </p:txBody>
      </p:sp>
      <p:graphicFrame>
        <p:nvGraphicFramePr>
          <p:cNvPr id="5552" name="Object 432"/>
          <p:cNvGraphicFramePr>
            <a:graphicFrameLocks noChangeAspect="1"/>
          </p:cNvGraphicFramePr>
          <p:nvPr>
            <p:extLst>
              <p:ext uri="{D42A27DB-BD31-4B8C-83A1-F6EECF244321}">
                <p14:modId xmlns:p14="http://schemas.microsoft.com/office/powerpoint/2010/main" val="3914672692"/>
              </p:ext>
            </p:extLst>
          </p:nvPr>
        </p:nvGraphicFramePr>
        <p:xfrm>
          <a:off x="854075" y="2420938"/>
          <a:ext cx="7435850" cy="936625"/>
        </p:xfrm>
        <a:graphic>
          <a:graphicData uri="http://schemas.openxmlformats.org/presentationml/2006/ole">
            <mc:AlternateContent xmlns:mc="http://schemas.openxmlformats.org/markup-compatibility/2006">
              <mc:Choice xmlns:v="urn:schemas-microsoft-com:vml" Requires="v">
                <p:oleObj spid="_x0000_s5588" name="Equation" r:id="rId4" imgW="3225600" imgH="444240" progId="Equation.DSMT4">
                  <p:embed/>
                </p:oleObj>
              </mc:Choice>
              <mc:Fallback>
                <p:oleObj name="Equation" r:id="rId4" imgW="3225600" imgH="444240" progId="Equation.DSMT4">
                  <p:embed/>
                  <p:pic>
                    <p:nvPicPr>
                      <p:cNvPr id="0" name="Picture 432"/>
                      <p:cNvPicPr>
                        <a:picLocks noChangeAspect="1" noChangeArrowheads="1"/>
                      </p:cNvPicPr>
                      <p:nvPr/>
                    </p:nvPicPr>
                    <p:blipFill>
                      <a:blip r:embed="rId5"/>
                      <a:srcRect/>
                      <a:stretch>
                        <a:fillRect/>
                      </a:stretch>
                    </p:blipFill>
                    <p:spPr bwMode="auto">
                      <a:xfrm>
                        <a:off x="854075" y="2420938"/>
                        <a:ext cx="743585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53" name="Object 433"/>
          <p:cNvGraphicFramePr>
            <a:graphicFrameLocks noChangeAspect="1"/>
          </p:cNvGraphicFramePr>
          <p:nvPr/>
        </p:nvGraphicFramePr>
        <p:xfrm>
          <a:off x="777875" y="5661025"/>
          <a:ext cx="8023225" cy="590550"/>
        </p:xfrm>
        <a:graphic>
          <a:graphicData uri="http://schemas.openxmlformats.org/presentationml/2006/ole">
            <mc:AlternateContent xmlns:mc="http://schemas.openxmlformats.org/markup-compatibility/2006">
              <mc:Choice xmlns:v="urn:schemas-microsoft-com:vml" Requires="v">
                <p:oleObj spid="_x0000_s5589" name="Equation" r:id="rId6" imgW="3479800" imgH="279400" progId="Equation.DSMT4">
                  <p:embed/>
                </p:oleObj>
              </mc:Choice>
              <mc:Fallback>
                <p:oleObj name="Equation" r:id="rId6" imgW="3479800" imgH="279400" progId="Equation.DSMT4">
                  <p:embed/>
                  <p:pic>
                    <p:nvPicPr>
                      <p:cNvPr id="0" name="Picture 4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875" y="5661025"/>
                        <a:ext cx="8023225"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54" name="Object 434"/>
          <p:cNvGraphicFramePr>
            <a:graphicFrameLocks noChangeAspect="1"/>
          </p:cNvGraphicFramePr>
          <p:nvPr/>
        </p:nvGraphicFramePr>
        <p:xfrm>
          <a:off x="852488" y="4149725"/>
          <a:ext cx="7437437" cy="963613"/>
        </p:xfrm>
        <a:graphic>
          <a:graphicData uri="http://schemas.openxmlformats.org/presentationml/2006/ole">
            <mc:AlternateContent xmlns:mc="http://schemas.openxmlformats.org/markup-compatibility/2006">
              <mc:Choice xmlns:v="urn:schemas-microsoft-com:vml" Requires="v">
                <p:oleObj spid="_x0000_s5590" name="Equation" r:id="rId8" imgW="3225800" imgH="457200" progId="Equation.DSMT4">
                  <p:embed/>
                </p:oleObj>
              </mc:Choice>
              <mc:Fallback>
                <p:oleObj name="Equation" r:id="rId8" imgW="3225800" imgH="457200" progId="Equation.DSMT4">
                  <p:embed/>
                  <p:pic>
                    <p:nvPicPr>
                      <p:cNvPr id="0" name="Picture 43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52488" y="4149725"/>
                        <a:ext cx="7437437" cy="963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3424</TotalTime>
  <Words>4172</Words>
  <Application>Microsoft Office PowerPoint</Application>
  <PresentationFormat>Předvádění na obrazovce (4:3)</PresentationFormat>
  <Paragraphs>599</Paragraphs>
  <Slides>39</Slides>
  <Notes>39</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39</vt:i4>
      </vt:variant>
    </vt:vector>
  </HeadingPairs>
  <TitlesOfParts>
    <vt:vector size="42" baseType="lpstr">
      <vt:lpstr>Jmění</vt:lpstr>
      <vt:lpstr>Equation</vt:lpstr>
      <vt:lpstr>MathType 6.0 Equation</vt:lpstr>
      <vt:lpstr>Nonholonomic variational systems</vt:lpstr>
      <vt:lpstr> Abstract - I</vt:lpstr>
      <vt:lpstr> Abstract – II </vt:lpstr>
      <vt:lpstr> Outline of the presentation</vt:lpstr>
      <vt:lpstr> Setting of the problem</vt:lpstr>
      <vt:lpstr> Fibred manifolds – general  </vt:lpstr>
      <vt:lpstr> Fibred manifolds - notation</vt:lpstr>
      <vt:lpstr>Variational (Lagrangian) system - 1st order  </vt:lpstr>
      <vt:lpstr> Variational system – motion equations</vt:lpstr>
      <vt:lpstr> Dynamical system – inverse problem</vt:lpstr>
      <vt:lpstr> Helmholtz conditions</vt:lpstr>
      <vt:lpstr> Nonholonomic structure - notations</vt:lpstr>
      <vt:lpstr> Constraint calculus - I</vt:lpstr>
      <vt:lpstr> Constraint calculus – II </vt:lpstr>
      <vt:lpstr> Reduced equations</vt:lpstr>
      <vt:lpstr> Initially variational system</vt:lpstr>
      <vt:lpstr> Nonholonomic variational systems</vt:lpstr>
      <vt:lpstr> Constraint Helmholtz conditions - I</vt:lpstr>
      <vt:lpstr> Constraint Helmholtz conditions - II</vt:lpstr>
      <vt:lpstr> Constraint Helmholtz conditions - III</vt:lpstr>
      <vt:lpstr> Constraint Helmholtz conditions - IV</vt:lpstr>
      <vt:lpstr> Classical mechanical systems – I </vt:lpstr>
      <vt:lpstr> Classical mechanical systems – II </vt:lpstr>
      <vt:lpstr> Example – ballistic motion - I</vt:lpstr>
      <vt:lpstr> Example – ballistic motion - II</vt:lpstr>
      <vt:lpstr> Example – ballistic motion - III</vt:lpstr>
      <vt:lpstr> Example – ballistic motion - IV</vt:lpstr>
      <vt:lpstr> Example – ballistic motion - V</vt:lpstr>
      <vt:lpstr> Example – ballistic motion - VI</vt:lpstr>
      <vt:lpstr> Example – damped oscillator - I</vt:lpstr>
      <vt:lpstr> Example – damped oscillator - II</vt:lpstr>
      <vt:lpstr> Example – damped oscillator - III</vt:lpstr>
      <vt:lpstr> Example – damped oscillator - IV</vt:lpstr>
      <vt:lpstr> Example – damped oscillator - V</vt:lpstr>
      <vt:lpstr> Example – damped oscillator - VI</vt:lpstr>
      <vt:lpstr> Example – damped oscillator - VII</vt:lpstr>
      <vt:lpstr> Examples of open problems</vt:lpstr>
      <vt:lpstr> References</vt:lpstr>
      <vt:lpstr> References</vt:lpstr>
    </vt:vector>
  </TitlesOfParts>
  <Company>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Nonholonomic variational systems</dc:title>
  <dc:creator>Jana Musilová</dc:creator>
  <cp:lastModifiedBy>Jana Musilová</cp:lastModifiedBy>
  <cp:revision>277</cp:revision>
  <dcterms:created xsi:type="dcterms:W3CDTF">2012-06-15T19:02:18Z</dcterms:created>
  <dcterms:modified xsi:type="dcterms:W3CDTF">2012-07-06T05:16:49Z</dcterms:modified>
</cp:coreProperties>
</file>